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20"/>
  </p:notesMasterIdLst>
  <p:sldIdLst>
    <p:sldId id="273" r:id="rId2"/>
    <p:sldId id="259" r:id="rId3"/>
    <p:sldId id="268" r:id="rId4"/>
    <p:sldId id="291" r:id="rId5"/>
    <p:sldId id="269" r:id="rId6"/>
    <p:sldId id="270" r:id="rId7"/>
    <p:sldId id="263" r:id="rId8"/>
    <p:sldId id="264" r:id="rId9"/>
    <p:sldId id="290" r:id="rId10"/>
    <p:sldId id="272" r:id="rId11"/>
    <p:sldId id="265" r:id="rId12"/>
    <p:sldId id="256" r:id="rId13"/>
    <p:sldId id="274" r:id="rId14"/>
    <p:sldId id="287" r:id="rId15"/>
    <p:sldId id="275" r:id="rId16"/>
    <p:sldId id="276" r:id="rId17"/>
    <p:sldId id="277" r:id="rId18"/>
    <p:sldId id="28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omic Sans MS" panose="030F0702030302020204" pitchFamily="66" charset="0"/>
      <p:regular r:id="rId25"/>
      <p:bold r:id="rId26"/>
      <p:italic r:id="rId27"/>
      <p:boldItalic r:id="rId28"/>
    </p:embeddedFont>
    <p:embeddedFont>
      <p:font typeface="Trebuchet MS" panose="020B0603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55" autoAdjust="0"/>
    <p:restoredTop sz="94660"/>
  </p:normalViewPr>
  <p:slideViewPr>
    <p:cSldViewPr snapToGrid="0">
      <p:cViewPr>
        <p:scale>
          <a:sx n="150" d="100"/>
          <a:sy n="150" d="100"/>
        </p:scale>
        <p:origin x="798"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042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99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6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93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2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41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68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749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742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17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14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5aa1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8a75aa1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5aa1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8a75aa1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07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arvelapp.com/77bd1g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lltrails.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gotransit.com/en" TargetMode="External"/><Relationship Id="rId4" Type="http://schemas.openxmlformats.org/officeDocument/2006/relationships/hyperlink" Target="https://www.triplinx.ca/" TargetMode="Externa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hyperlink" Target="https://www.alltrails.com/" TargetMode="External"/><Relationship Id="rId7" Type="http://schemas.openxmlformats.org/officeDocument/2006/relationships/hyperlink" Target="https://marvelapp.com/77bd1g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hyperlink" Target="https://www.gotransit.com/en" TargetMode="External"/><Relationship Id="rId4" Type="http://schemas.openxmlformats.org/officeDocument/2006/relationships/hyperlink" Target="https://www.triplinx.c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54459" y="0"/>
            <a:ext cx="8229600" cy="29276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200" b="0" i="0" u="none" dirty="0"/>
              <a:t>OCAD CSDM-N151</a:t>
            </a:r>
            <a:br>
              <a:rPr lang="en-US" sz="3200" b="0" i="0" u="none" dirty="0"/>
            </a:br>
            <a:r>
              <a:rPr lang="en-CA" sz="3200" b="0" i="0" u="none" dirty="0"/>
              <a:t>Introduction to User Interface (UI) and User Experience (UX) Design</a:t>
            </a:r>
            <a:br>
              <a:rPr lang="en-CA" sz="3200" b="0" i="0" u="none" dirty="0"/>
            </a:br>
            <a:r>
              <a:rPr lang="en-CA" sz="3200" b="0" i="0" u="none" dirty="0"/>
              <a:t>Final Project</a:t>
            </a:r>
            <a:endParaRPr sz="3200" dirty="0"/>
          </a:p>
        </p:txBody>
      </p:sp>
      <p:sp>
        <p:nvSpPr>
          <p:cNvPr id="39" name="Google Shape;39;p6"/>
          <p:cNvSpPr txBox="1">
            <a:spLocks noGrp="1"/>
          </p:cNvSpPr>
          <p:nvPr>
            <p:ph type="body" idx="1"/>
          </p:nvPr>
        </p:nvSpPr>
        <p:spPr>
          <a:xfrm>
            <a:off x="457200" y="3133618"/>
            <a:ext cx="8229600" cy="17897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b="0" i="0" u="none" dirty="0"/>
              <a:t>The Walk to Shop App</a:t>
            </a:r>
            <a:endParaRPr dirty="0"/>
          </a:p>
          <a:p>
            <a:pPr marL="342900" lvl="0" indent="-342900" algn="l" rtl="0">
              <a:spcBef>
                <a:spcPts val="640"/>
              </a:spcBef>
              <a:spcAft>
                <a:spcPts val="0"/>
              </a:spcAft>
              <a:buClr>
                <a:schemeClr val="dk1"/>
              </a:buClr>
              <a:buSzPts val="3200"/>
              <a:buChar char="•"/>
            </a:pPr>
            <a:r>
              <a:rPr lang="en-US" b="0" i="0" u="none" dirty="0"/>
              <a:t>Ken Pink</a:t>
            </a:r>
            <a:endParaRPr b="0" i="0" u="none" dirty="0"/>
          </a:p>
        </p:txBody>
      </p:sp>
    </p:spTree>
    <p:extLst>
      <p:ext uri="{BB962C8B-B14F-4D97-AF65-F5344CB8AC3E}">
        <p14:creationId xmlns:p14="http://schemas.microsoft.com/office/powerpoint/2010/main" val="97031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0" y="6746"/>
            <a:ext cx="8966200" cy="6004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a:t>
            </a:r>
            <a:r>
              <a:rPr lang="en-US" dirty="0">
                <a:solidFill>
                  <a:srgbClr val="FF00FF"/>
                </a:solidFill>
                <a:latin typeface="Comic Sans MS" panose="030F0702030302020204" pitchFamily="66" charset="0"/>
              </a:rPr>
              <a:t>ping Process</a:t>
            </a:r>
            <a:endParaRPr dirty="0">
              <a:solidFill>
                <a:srgbClr val="FF00FF"/>
              </a:solidFill>
              <a:latin typeface="Comic Sans MS" panose="030F0702030302020204" pitchFamily="66" charset="0"/>
            </a:endParaRPr>
          </a:p>
        </p:txBody>
      </p:sp>
      <p:sp>
        <p:nvSpPr>
          <p:cNvPr id="117" name="TextBox 116">
            <a:extLst>
              <a:ext uri="{FF2B5EF4-FFF2-40B4-BE49-F238E27FC236}">
                <a16:creationId xmlns:a16="http://schemas.microsoft.com/office/drawing/2014/main" id="{6A5360BF-14C5-CEF4-0B82-84E25A2226CA}"/>
              </a:ext>
            </a:extLst>
          </p:cNvPr>
          <p:cNvSpPr txBox="1"/>
          <p:nvPr/>
        </p:nvSpPr>
        <p:spPr>
          <a:xfrm>
            <a:off x="395008" y="2838450"/>
            <a:ext cx="3141383" cy="738664"/>
          </a:xfrm>
          <a:prstGeom prst="rect">
            <a:avLst/>
          </a:prstGeom>
          <a:noFill/>
        </p:spPr>
        <p:txBody>
          <a:bodyPr wrap="square">
            <a:spAutoFit/>
          </a:bodyPr>
          <a:lstStyle/>
          <a:p>
            <a:pPr marL="342900" indent="-342900">
              <a:buFont typeface="+mj-lt"/>
              <a:buAutoNum type="arabicPeriod" startAt="5"/>
            </a:pPr>
            <a:r>
              <a:rPr lang="en-CA" sz="1400" dirty="0">
                <a:effectLst/>
                <a:latin typeface="Comic Sans MS" panose="030F0702030302020204" pitchFamily="66" charset="0"/>
                <a:ea typeface="Calibri" panose="020F0502020204030204" pitchFamily="34" charset="0"/>
                <a:cs typeface="Times New Roman" panose="02020603050405020304" pitchFamily="18" charset="0"/>
              </a:rPr>
              <a:t>After getting feedback I turned this into a high-fidelity user experience map.</a:t>
            </a:r>
            <a:endParaRPr lang="en-CA" dirty="0">
              <a:latin typeface="Comic Sans MS" panose="030F0702030302020204" pitchFamily="66" charset="0"/>
            </a:endParaRPr>
          </a:p>
        </p:txBody>
      </p:sp>
      <p:sp>
        <p:nvSpPr>
          <p:cNvPr id="118" name="TextBox 117">
            <a:extLst>
              <a:ext uri="{FF2B5EF4-FFF2-40B4-BE49-F238E27FC236}">
                <a16:creationId xmlns:a16="http://schemas.microsoft.com/office/drawing/2014/main" id="{C7883812-4227-3D47-FB6E-81C570403121}"/>
              </a:ext>
            </a:extLst>
          </p:cNvPr>
          <p:cNvSpPr txBox="1"/>
          <p:nvPr/>
        </p:nvSpPr>
        <p:spPr>
          <a:xfrm>
            <a:off x="395008" y="1431568"/>
            <a:ext cx="3719792" cy="1077218"/>
          </a:xfrm>
          <a:prstGeom prst="rect">
            <a:avLst/>
          </a:prstGeom>
          <a:noFill/>
        </p:spPr>
        <p:txBody>
          <a:bodyPr wrap="square" rtlCol="0">
            <a:spAutoFit/>
          </a:bodyPr>
          <a:lstStyle/>
          <a:p>
            <a:pPr marL="342900" indent="-342900">
              <a:spcAft>
                <a:spcPts val="800"/>
              </a:spcAft>
              <a:buFont typeface="+mj-lt"/>
              <a:buAutoNum type="arabicPeriod" startAt="4"/>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I then turned them into a </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hlinkClick r:id="rId3"/>
              </a:rPr>
              <a:t>low-fidelity </a:t>
            </a:r>
            <a:r>
              <a:rPr lang="en-US" sz="1600" kern="100" dirty="0">
                <a:latin typeface="Comic Sans MS" panose="030F0702030302020204" pitchFamily="66" charset="0"/>
                <a:ea typeface="Calibri" panose="020F0502020204030204" pitchFamily="34" charset="0"/>
                <a:cs typeface="Times New Roman" panose="02020603050405020304" pitchFamily="18" charset="0"/>
                <a:hlinkClick r:id="rId3"/>
              </a:rPr>
              <a:t>prototype</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 using Marvel POP and presented it to my user testing group for feedback.</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119" name="Picture 118">
            <a:extLst>
              <a:ext uri="{FF2B5EF4-FFF2-40B4-BE49-F238E27FC236}">
                <a16:creationId xmlns:a16="http://schemas.microsoft.com/office/drawing/2014/main" id="{7EFF2CC0-8930-2194-6C90-B1A3E448933E}"/>
              </a:ext>
            </a:extLst>
          </p:cNvPr>
          <p:cNvPicPr>
            <a:picLocks noChangeAspect="1"/>
          </p:cNvPicPr>
          <p:nvPr/>
        </p:nvPicPr>
        <p:blipFill>
          <a:blip r:embed="rId4"/>
          <a:srcRect/>
          <a:stretch/>
        </p:blipFill>
        <p:spPr>
          <a:xfrm>
            <a:off x="4114800" y="1204298"/>
            <a:ext cx="4205485" cy="3130110"/>
          </a:xfrm>
          <a:prstGeom prst="rect">
            <a:avLst/>
          </a:prstGeom>
          <a:ln>
            <a:solidFill>
              <a:schemeClr val="tx1"/>
            </a:solidFill>
          </a:ln>
        </p:spPr>
      </p:pic>
    </p:spTree>
    <p:extLst>
      <p:ext uri="{BB962C8B-B14F-4D97-AF65-F5344CB8AC3E}">
        <p14:creationId xmlns:p14="http://schemas.microsoft.com/office/powerpoint/2010/main" val="399859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0" y="0"/>
            <a:ext cx="5962650" cy="6540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Most Important</a:t>
            </a:r>
            <a:r>
              <a:rPr lang="en-US" b="0" i="0" u="none" dirty="0">
                <a:solidFill>
                  <a:srgbClr val="FF00FF"/>
                </a:solidFill>
                <a:latin typeface="Comic Sans MS" panose="030F0702030302020204" pitchFamily="66" charset="0"/>
              </a:rPr>
              <a:t> Flow</a:t>
            </a:r>
            <a:endParaRPr dirty="0">
              <a:solidFill>
                <a:srgbClr val="FF00FF"/>
              </a:solidFill>
              <a:latin typeface="Comic Sans MS" panose="030F0702030302020204" pitchFamily="66" charset="0"/>
            </a:endParaRPr>
          </a:p>
        </p:txBody>
      </p:sp>
      <p:sp>
        <p:nvSpPr>
          <p:cNvPr id="81" name="Google Shape;81;p13"/>
          <p:cNvSpPr txBox="1">
            <a:spLocks noGrp="1"/>
          </p:cNvSpPr>
          <p:nvPr>
            <p:ph type="body" idx="1"/>
          </p:nvPr>
        </p:nvSpPr>
        <p:spPr>
          <a:xfrm>
            <a:off x="445247" y="877420"/>
            <a:ext cx="4349003" cy="3784225"/>
          </a:xfrm>
          <a:prstGeom prst="rect">
            <a:avLst/>
          </a:prstGeom>
          <a:noFill/>
          <a:ln>
            <a:noFill/>
          </a:ln>
        </p:spPr>
        <p:txBody>
          <a:bodyPr spcFirstLastPara="1" wrap="square" lIns="91425" tIns="45700" rIns="91425" bIns="45700" anchor="t" anchorCtr="0">
            <a:noAutofit/>
          </a:bodyPr>
          <a:lstStyle/>
          <a:p>
            <a:pPr marL="114300" indent="0">
              <a:spcAft>
                <a:spcPts val="800"/>
              </a:spcAft>
              <a:buNone/>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The most important flow in the app is the search results presented to users after they have searched for a type of seller.</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marL="114300" indent="0">
              <a:spcAft>
                <a:spcPts val="800"/>
              </a:spcAft>
              <a:buNone/>
            </a:pPr>
            <a:r>
              <a:rPr lang="en-US" sz="1600" kern="100" dirty="0">
                <a:latin typeface="Comic Sans MS" panose="030F0702030302020204" pitchFamily="66" charset="0"/>
                <a:ea typeface="Calibri" panose="020F0502020204030204" pitchFamily="34" charset="0"/>
                <a:cs typeface="Times New Roman" panose="02020603050405020304" pitchFamily="18" charset="0"/>
              </a:rPr>
              <a:t>The search displays </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locations of sellers and nearby carless routes.</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marL="114300" indent="0">
              <a:spcAft>
                <a:spcPts val="800"/>
              </a:spcAft>
              <a:buNone/>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Users can then pan/slide between and zoom in on the sellers to see the routes that are close by.</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marL="114300" indent="0">
              <a:spcAft>
                <a:spcPts val="800"/>
              </a:spcAft>
              <a:buNone/>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Users can also click on the sellers and the routes to get more information about each.</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ACF9E9B-A63D-527F-0E7D-1B351ACF8CBD}"/>
              </a:ext>
            </a:extLst>
          </p:cNvPr>
          <p:cNvPicPr>
            <a:picLocks noChangeAspect="1"/>
          </p:cNvPicPr>
          <p:nvPr/>
        </p:nvPicPr>
        <p:blipFill>
          <a:blip r:embed="rId3"/>
          <a:stretch>
            <a:fillRect/>
          </a:stretch>
        </p:blipFill>
        <p:spPr>
          <a:xfrm>
            <a:off x="5392040" y="1035050"/>
            <a:ext cx="1923469" cy="32549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6" name="Picture 25">
            <a:extLst>
              <a:ext uri="{FF2B5EF4-FFF2-40B4-BE49-F238E27FC236}">
                <a16:creationId xmlns:a16="http://schemas.microsoft.com/office/drawing/2014/main" id="{3A44F9ED-2249-FC9E-B196-863076ED22E3}"/>
              </a:ext>
            </a:extLst>
          </p:cNvPr>
          <p:cNvPicPr>
            <a:picLocks noChangeAspect="1"/>
          </p:cNvPicPr>
          <p:nvPr/>
        </p:nvPicPr>
        <p:blipFill>
          <a:blip r:embed="rId3"/>
          <a:stretch>
            <a:fillRect/>
          </a:stretch>
        </p:blipFill>
        <p:spPr>
          <a:xfrm>
            <a:off x="0" y="2007"/>
            <a:ext cx="9144000" cy="5139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4AFADBF8-DF90-BE83-C6F5-6DBDF9A4761C}"/>
              </a:ext>
            </a:extLst>
          </p:cNvPr>
          <p:cNvPicPr>
            <a:picLocks noChangeAspect="1"/>
          </p:cNvPicPr>
          <p:nvPr/>
        </p:nvPicPr>
        <p:blipFill>
          <a:blip r:embed="rId3"/>
          <a:srcRect/>
          <a:stretch/>
        </p:blipFill>
        <p:spPr>
          <a:xfrm>
            <a:off x="7138" y="2007"/>
            <a:ext cx="9129723" cy="5139485"/>
          </a:xfrm>
          <a:prstGeom prst="rect">
            <a:avLst/>
          </a:prstGeom>
        </p:spPr>
      </p:pic>
    </p:spTree>
    <p:extLst>
      <p:ext uri="{BB962C8B-B14F-4D97-AF65-F5344CB8AC3E}">
        <p14:creationId xmlns:p14="http://schemas.microsoft.com/office/powerpoint/2010/main" val="342621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 name="Google Shape;92;p15">
            <a:extLst>
              <a:ext uri="{FF2B5EF4-FFF2-40B4-BE49-F238E27FC236}">
                <a16:creationId xmlns:a16="http://schemas.microsoft.com/office/drawing/2014/main" id="{22CC69E2-C44E-0FAD-871D-BF989DF2FA14}"/>
              </a:ext>
            </a:extLst>
          </p:cNvPr>
          <p:cNvSpPr txBox="1">
            <a:spLocks/>
          </p:cNvSpPr>
          <p:nvPr/>
        </p:nvSpPr>
        <p:spPr>
          <a:xfrm>
            <a:off x="8268" y="0"/>
            <a:ext cx="4455781" cy="6413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 Map</a:t>
            </a:r>
          </a:p>
        </p:txBody>
      </p:sp>
      <p:pic>
        <p:nvPicPr>
          <p:cNvPr id="4" name="Picture 3">
            <a:extLst>
              <a:ext uri="{FF2B5EF4-FFF2-40B4-BE49-F238E27FC236}">
                <a16:creationId xmlns:a16="http://schemas.microsoft.com/office/drawing/2014/main" id="{0479C4FE-1CFA-73B2-C09E-E3D3FD4C9C98}"/>
              </a:ext>
            </a:extLst>
          </p:cNvPr>
          <p:cNvPicPr>
            <a:picLocks noChangeAspect="1"/>
          </p:cNvPicPr>
          <p:nvPr/>
        </p:nvPicPr>
        <p:blipFill>
          <a:blip r:embed="rId3"/>
          <a:stretch>
            <a:fillRect/>
          </a:stretch>
        </p:blipFill>
        <p:spPr>
          <a:xfrm>
            <a:off x="1352741" y="890680"/>
            <a:ext cx="1066410" cy="2011386"/>
          </a:xfrm>
          <a:prstGeom prst="rect">
            <a:avLst/>
          </a:prstGeom>
        </p:spPr>
      </p:pic>
      <p:pic>
        <p:nvPicPr>
          <p:cNvPr id="6" name="Picture 5">
            <a:extLst>
              <a:ext uri="{FF2B5EF4-FFF2-40B4-BE49-F238E27FC236}">
                <a16:creationId xmlns:a16="http://schemas.microsoft.com/office/drawing/2014/main" id="{DFFED021-857F-E7C4-31C6-7F7687ADF9DA}"/>
              </a:ext>
            </a:extLst>
          </p:cNvPr>
          <p:cNvPicPr>
            <a:picLocks noChangeAspect="1"/>
          </p:cNvPicPr>
          <p:nvPr/>
        </p:nvPicPr>
        <p:blipFill>
          <a:blip r:embed="rId4"/>
          <a:stretch>
            <a:fillRect/>
          </a:stretch>
        </p:blipFill>
        <p:spPr>
          <a:xfrm>
            <a:off x="2600819" y="890680"/>
            <a:ext cx="997949" cy="2011386"/>
          </a:xfrm>
          <a:prstGeom prst="rect">
            <a:avLst/>
          </a:prstGeom>
        </p:spPr>
      </p:pic>
      <p:pic>
        <p:nvPicPr>
          <p:cNvPr id="8" name="Picture 7">
            <a:extLst>
              <a:ext uri="{FF2B5EF4-FFF2-40B4-BE49-F238E27FC236}">
                <a16:creationId xmlns:a16="http://schemas.microsoft.com/office/drawing/2014/main" id="{687E8D80-08F3-AFD2-BF12-255D82E38D05}"/>
              </a:ext>
            </a:extLst>
          </p:cNvPr>
          <p:cNvPicPr>
            <a:picLocks noChangeAspect="1"/>
          </p:cNvPicPr>
          <p:nvPr/>
        </p:nvPicPr>
        <p:blipFill>
          <a:blip r:embed="rId5"/>
          <a:stretch>
            <a:fillRect/>
          </a:stretch>
        </p:blipFill>
        <p:spPr>
          <a:xfrm>
            <a:off x="3782174" y="890680"/>
            <a:ext cx="1024549" cy="2011386"/>
          </a:xfrm>
          <a:prstGeom prst="rect">
            <a:avLst/>
          </a:prstGeom>
        </p:spPr>
      </p:pic>
      <p:pic>
        <p:nvPicPr>
          <p:cNvPr id="10" name="Picture 9">
            <a:extLst>
              <a:ext uri="{FF2B5EF4-FFF2-40B4-BE49-F238E27FC236}">
                <a16:creationId xmlns:a16="http://schemas.microsoft.com/office/drawing/2014/main" id="{FEEC46EC-7800-1CF8-D8C5-8C64137B0759}"/>
              </a:ext>
            </a:extLst>
          </p:cNvPr>
          <p:cNvPicPr>
            <a:picLocks noChangeAspect="1"/>
          </p:cNvPicPr>
          <p:nvPr/>
        </p:nvPicPr>
        <p:blipFill>
          <a:blip r:embed="rId6"/>
          <a:stretch>
            <a:fillRect/>
          </a:stretch>
        </p:blipFill>
        <p:spPr>
          <a:xfrm>
            <a:off x="4990129" y="890682"/>
            <a:ext cx="1027991" cy="2011384"/>
          </a:xfrm>
          <a:prstGeom prst="rect">
            <a:avLst/>
          </a:prstGeom>
        </p:spPr>
      </p:pic>
      <p:pic>
        <p:nvPicPr>
          <p:cNvPr id="12" name="Picture 11">
            <a:extLst>
              <a:ext uri="{FF2B5EF4-FFF2-40B4-BE49-F238E27FC236}">
                <a16:creationId xmlns:a16="http://schemas.microsoft.com/office/drawing/2014/main" id="{90DCBFA7-2936-7CD6-5255-A986FF3433B8}"/>
              </a:ext>
            </a:extLst>
          </p:cNvPr>
          <p:cNvPicPr>
            <a:picLocks noChangeAspect="1"/>
          </p:cNvPicPr>
          <p:nvPr/>
        </p:nvPicPr>
        <p:blipFill>
          <a:blip r:embed="rId7"/>
          <a:stretch>
            <a:fillRect/>
          </a:stretch>
        </p:blipFill>
        <p:spPr>
          <a:xfrm>
            <a:off x="6185200" y="857250"/>
            <a:ext cx="997948" cy="2046232"/>
          </a:xfrm>
          <a:prstGeom prst="rect">
            <a:avLst/>
          </a:prstGeom>
        </p:spPr>
      </p:pic>
      <p:pic>
        <p:nvPicPr>
          <p:cNvPr id="14" name="Picture 13">
            <a:extLst>
              <a:ext uri="{FF2B5EF4-FFF2-40B4-BE49-F238E27FC236}">
                <a16:creationId xmlns:a16="http://schemas.microsoft.com/office/drawing/2014/main" id="{F2577DEC-47A5-449D-A67D-0E75AF2DB9E0}"/>
              </a:ext>
            </a:extLst>
          </p:cNvPr>
          <p:cNvPicPr>
            <a:picLocks noChangeAspect="1"/>
          </p:cNvPicPr>
          <p:nvPr/>
        </p:nvPicPr>
        <p:blipFill>
          <a:blip r:embed="rId8"/>
          <a:stretch>
            <a:fillRect/>
          </a:stretch>
        </p:blipFill>
        <p:spPr>
          <a:xfrm>
            <a:off x="1927387" y="3021453"/>
            <a:ext cx="1003539" cy="2011385"/>
          </a:xfrm>
          <a:prstGeom prst="rect">
            <a:avLst/>
          </a:prstGeom>
        </p:spPr>
      </p:pic>
      <p:pic>
        <p:nvPicPr>
          <p:cNvPr id="16" name="Picture 15">
            <a:extLst>
              <a:ext uri="{FF2B5EF4-FFF2-40B4-BE49-F238E27FC236}">
                <a16:creationId xmlns:a16="http://schemas.microsoft.com/office/drawing/2014/main" id="{E9239766-E403-F1EA-E11B-0E896293B987}"/>
              </a:ext>
            </a:extLst>
          </p:cNvPr>
          <p:cNvPicPr>
            <a:picLocks noChangeAspect="1"/>
          </p:cNvPicPr>
          <p:nvPr/>
        </p:nvPicPr>
        <p:blipFill>
          <a:blip r:embed="rId9"/>
          <a:stretch>
            <a:fillRect/>
          </a:stretch>
        </p:blipFill>
        <p:spPr>
          <a:xfrm>
            <a:off x="3112594" y="3021416"/>
            <a:ext cx="1005693" cy="2011385"/>
          </a:xfrm>
          <a:prstGeom prst="rect">
            <a:avLst/>
          </a:prstGeom>
        </p:spPr>
      </p:pic>
      <p:pic>
        <p:nvPicPr>
          <p:cNvPr id="18" name="Picture 17">
            <a:extLst>
              <a:ext uri="{FF2B5EF4-FFF2-40B4-BE49-F238E27FC236}">
                <a16:creationId xmlns:a16="http://schemas.microsoft.com/office/drawing/2014/main" id="{B918401E-68BE-0DFE-D51D-55E842109F8A}"/>
              </a:ext>
            </a:extLst>
          </p:cNvPr>
          <p:cNvPicPr>
            <a:picLocks noChangeAspect="1"/>
          </p:cNvPicPr>
          <p:nvPr/>
        </p:nvPicPr>
        <p:blipFill>
          <a:blip r:embed="rId10"/>
          <a:stretch>
            <a:fillRect/>
          </a:stretch>
        </p:blipFill>
        <p:spPr>
          <a:xfrm>
            <a:off x="4251917" y="3021416"/>
            <a:ext cx="1099558" cy="2011385"/>
          </a:xfrm>
          <a:prstGeom prst="rect">
            <a:avLst/>
          </a:prstGeom>
        </p:spPr>
      </p:pic>
      <p:pic>
        <p:nvPicPr>
          <p:cNvPr id="20" name="Picture 19">
            <a:extLst>
              <a:ext uri="{FF2B5EF4-FFF2-40B4-BE49-F238E27FC236}">
                <a16:creationId xmlns:a16="http://schemas.microsoft.com/office/drawing/2014/main" id="{49482044-0FE8-7CDB-02B1-41585F580D5F}"/>
              </a:ext>
            </a:extLst>
          </p:cNvPr>
          <p:cNvPicPr>
            <a:picLocks noChangeAspect="1"/>
          </p:cNvPicPr>
          <p:nvPr/>
        </p:nvPicPr>
        <p:blipFill>
          <a:blip r:embed="rId11"/>
          <a:stretch>
            <a:fillRect/>
          </a:stretch>
        </p:blipFill>
        <p:spPr>
          <a:xfrm>
            <a:off x="5474384" y="3021416"/>
            <a:ext cx="1002410" cy="2011385"/>
          </a:xfrm>
          <a:prstGeom prst="rect">
            <a:avLst/>
          </a:prstGeom>
        </p:spPr>
      </p:pic>
    </p:spTree>
    <p:extLst>
      <p:ext uri="{BB962C8B-B14F-4D97-AF65-F5344CB8AC3E}">
        <p14:creationId xmlns:p14="http://schemas.microsoft.com/office/powerpoint/2010/main" val="70882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AC966729-6D76-0A74-F9DC-D359973F9B0D}"/>
              </a:ext>
            </a:extLst>
          </p:cNvPr>
          <p:cNvPicPr>
            <a:picLocks noChangeAspect="1"/>
          </p:cNvPicPr>
          <p:nvPr/>
        </p:nvPicPr>
        <p:blipFill>
          <a:blip r:embed="rId3"/>
          <a:stretch>
            <a:fillRect/>
          </a:stretch>
        </p:blipFill>
        <p:spPr>
          <a:xfrm>
            <a:off x="655793" y="732772"/>
            <a:ext cx="2277908" cy="4296427"/>
          </a:xfrm>
          <a:prstGeom prst="rect">
            <a:avLst/>
          </a:prstGeom>
        </p:spPr>
      </p:pic>
      <p:pic>
        <p:nvPicPr>
          <p:cNvPr id="9" name="Picture 8">
            <a:extLst>
              <a:ext uri="{FF2B5EF4-FFF2-40B4-BE49-F238E27FC236}">
                <a16:creationId xmlns:a16="http://schemas.microsoft.com/office/drawing/2014/main" id="{F5D5C0B2-20AF-2166-2125-22D7796D30B5}"/>
              </a:ext>
            </a:extLst>
          </p:cNvPr>
          <p:cNvPicPr>
            <a:picLocks noChangeAspect="1"/>
          </p:cNvPicPr>
          <p:nvPr/>
        </p:nvPicPr>
        <p:blipFill>
          <a:blip r:embed="rId4"/>
          <a:stretch>
            <a:fillRect/>
          </a:stretch>
        </p:blipFill>
        <p:spPr>
          <a:xfrm>
            <a:off x="3384927" y="732771"/>
            <a:ext cx="2131671" cy="4296428"/>
          </a:xfrm>
          <a:prstGeom prst="rect">
            <a:avLst/>
          </a:prstGeom>
        </p:spPr>
      </p:pic>
      <p:pic>
        <p:nvPicPr>
          <p:cNvPr id="11" name="Picture 10">
            <a:extLst>
              <a:ext uri="{FF2B5EF4-FFF2-40B4-BE49-F238E27FC236}">
                <a16:creationId xmlns:a16="http://schemas.microsoft.com/office/drawing/2014/main" id="{3DA72192-7963-B90B-71E1-0CF8A6F5FE73}"/>
              </a:ext>
            </a:extLst>
          </p:cNvPr>
          <p:cNvPicPr>
            <a:picLocks noChangeAspect="1"/>
          </p:cNvPicPr>
          <p:nvPr/>
        </p:nvPicPr>
        <p:blipFill>
          <a:blip r:embed="rId5"/>
          <a:stretch>
            <a:fillRect/>
          </a:stretch>
        </p:blipFill>
        <p:spPr>
          <a:xfrm>
            <a:off x="5967824" y="732771"/>
            <a:ext cx="2188493" cy="4296428"/>
          </a:xfrm>
          <a:prstGeom prst="rect">
            <a:avLst/>
          </a:prstGeom>
        </p:spPr>
      </p:pic>
      <p:sp>
        <p:nvSpPr>
          <p:cNvPr id="12" name="Google Shape;92;p15">
            <a:extLst>
              <a:ext uri="{FF2B5EF4-FFF2-40B4-BE49-F238E27FC236}">
                <a16:creationId xmlns:a16="http://schemas.microsoft.com/office/drawing/2014/main" id="{C4639A2F-D868-73B8-562F-17C48A96B047}"/>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1 - 3</a:t>
            </a:r>
          </a:p>
        </p:txBody>
      </p:sp>
    </p:spTree>
    <p:extLst>
      <p:ext uri="{BB962C8B-B14F-4D97-AF65-F5344CB8AC3E}">
        <p14:creationId xmlns:p14="http://schemas.microsoft.com/office/powerpoint/2010/main" val="351399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B5F4B807-0B68-1948-F4E6-9DCF5DC3AABA}"/>
              </a:ext>
            </a:extLst>
          </p:cNvPr>
          <p:cNvPicPr>
            <a:picLocks noChangeAspect="1"/>
          </p:cNvPicPr>
          <p:nvPr/>
        </p:nvPicPr>
        <p:blipFill>
          <a:blip r:embed="rId3"/>
          <a:stretch>
            <a:fillRect/>
          </a:stretch>
        </p:blipFill>
        <p:spPr>
          <a:xfrm>
            <a:off x="677307" y="714217"/>
            <a:ext cx="2212746" cy="4329494"/>
          </a:xfrm>
          <a:prstGeom prst="rect">
            <a:avLst/>
          </a:prstGeom>
        </p:spPr>
      </p:pic>
      <p:pic>
        <p:nvPicPr>
          <p:cNvPr id="5" name="Picture 4">
            <a:extLst>
              <a:ext uri="{FF2B5EF4-FFF2-40B4-BE49-F238E27FC236}">
                <a16:creationId xmlns:a16="http://schemas.microsoft.com/office/drawing/2014/main" id="{F54AA90A-F906-32AF-1B89-FFAB0E0C6880}"/>
              </a:ext>
            </a:extLst>
          </p:cNvPr>
          <p:cNvPicPr>
            <a:picLocks noChangeAspect="1"/>
          </p:cNvPicPr>
          <p:nvPr/>
        </p:nvPicPr>
        <p:blipFill>
          <a:blip r:embed="rId4"/>
          <a:stretch>
            <a:fillRect/>
          </a:stretch>
        </p:blipFill>
        <p:spPr>
          <a:xfrm>
            <a:off x="3286448" y="660759"/>
            <a:ext cx="2173390" cy="4456402"/>
          </a:xfrm>
          <a:prstGeom prst="rect">
            <a:avLst/>
          </a:prstGeom>
        </p:spPr>
      </p:pic>
      <p:pic>
        <p:nvPicPr>
          <p:cNvPr id="7" name="Picture 6">
            <a:extLst>
              <a:ext uri="{FF2B5EF4-FFF2-40B4-BE49-F238E27FC236}">
                <a16:creationId xmlns:a16="http://schemas.microsoft.com/office/drawing/2014/main" id="{A1CD2562-88E7-2534-43A7-D4FE03D0A22A}"/>
              </a:ext>
            </a:extLst>
          </p:cNvPr>
          <p:cNvPicPr>
            <a:picLocks noChangeAspect="1"/>
          </p:cNvPicPr>
          <p:nvPr/>
        </p:nvPicPr>
        <p:blipFill>
          <a:blip r:embed="rId5"/>
          <a:stretch>
            <a:fillRect/>
          </a:stretch>
        </p:blipFill>
        <p:spPr>
          <a:xfrm>
            <a:off x="5853679" y="721271"/>
            <a:ext cx="2191771" cy="4392948"/>
          </a:xfrm>
          <a:prstGeom prst="rect">
            <a:avLst/>
          </a:prstGeom>
        </p:spPr>
      </p:pic>
      <p:sp>
        <p:nvSpPr>
          <p:cNvPr id="8" name="Google Shape;92;p15">
            <a:extLst>
              <a:ext uri="{FF2B5EF4-FFF2-40B4-BE49-F238E27FC236}">
                <a16:creationId xmlns:a16="http://schemas.microsoft.com/office/drawing/2014/main" id="{78BE41CE-F0D0-98EE-FC3C-C3FF2048A89E}"/>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1 - 3</a:t>
            </a:r>
          </a:p>
        </p:txBody>
      </p:sp>
    </p:spTree>
    <p:extLst>
      <p:ext uri="{BB962C8B-B14F-4D97-AF65-F5344CB8AC3E}">
        <p14:creationId xmlns:p14="http://schemas.microsoft.com/office/powerpoint/2010/main" val="307575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7D3F0750-EEDE-5A4D-C573-8E8A7DC638E3}"/>
              </a:ext>
            </a:extLst>
          </p:cNvPr>
          <p:cNvPicPr>
            <a:picLocks noChangeAspect="1"/>
          </p:cNvPicPr>
          <p:nvPr/>
        </p:nvPicPr>
        <p:blipFill>
          <a:blip r:embed="rId3"/>
          <a:stretch>
            <a:fillRect/>
          </a:stretch>
        </p:blipFill>
        <p:spPr>
          <a:xfrm>
            <a:off x="798125" y="704850"/>
            <a:ext cx="2079625" cy="4159250"/>
          </a:xfrm>
          <a:prstGeom prst="rect">
            <a:avLst/>
          </a:prstGeom>
        </p:spPr>
      </p:pic>
      <p:pic>
        <p:nvPicPr>
          <p:cNvPr id="5" name="Picture 4">
            <a:extLst>
              <a:ext uri="{FF2B5EF4-FFF2-40B4-BE49-F238E27FC236}">
                <a16:creationId xmlns:a16="http://schemas.microsoft.com/office/drawing/2014/main" id="{94C123FE-B90E-52A7-FD94-A927F2CC0313}"/>
              </a:ext>
            </a:extLst>
          </p:cNvPr>
          <p:cNvPicPr>
            <a:picLocks noChangeAspect="1"/>
          </p:cNvPicPr>
          <p:nvPr/>
        </p:nvPicPr>
        <p:blipFill>
          <a:blip r:embed="rId4"/>
          <a:stretch>
            <a:fillRect/>
          </a:stretch>
        </p:blipFill>
        <p:spPr>
          <a:xfrm>
            <a:off x="3393899" y="768352"/>
            <a:ext cx="2273722" cy="4159248"/>
          </a:xfrm>
          <a:prstGeom prst="rect">
            <a:avLst/>
          </a:prstGeom>
        </p:spPr>
      </p:pic>
      <p:pic>
        <p:nvPicPr>
          <p:cNvPr id="7" name="Picture 6">
            <a:extLst>
              <a:ext uri="{FF2B5EF4-FFF2-40B4-BE49-F238E27FC236}">
                <a16:creationId xmlns:a16="http://schemas.microsoft.com/office/drawing/2014/main" id="{8D9C94FA-4F8C-0479-51F7-9CD937AAE214}"/>
              </a:ext>
            </a:extLst>
          </p:cNvPr>
          <p:cNvPicPr>
            <a:picLocks noChangeAspect="1"/>
          </p:cNvPicPr>
          <p:nvPr/>
        </p:nvPicPr>
        <p:blipFill>
          <a:blip r:embed="rId5"/>
          <a:stretch>
            <a:fillRect/>
          </a:stretch>
        </p:blipFill>
        <p:spPr>
          <a:xfrm>
            <a:off x="6031371" y="768352"/>
            <a:ext cx="2072836" cy="4159249"/>
          </a:xfrm>
          <a:prstGeom prst="rect">
            <a:avLst/>
          </a:prstGeom>
        </p:spPr>
      </p:pic>
      <p:sp>
        <p:nvSpPr>
          <p:cNvPr id="8" name="Google Shape;92;p15">
            <a:extLst>
              <a:ext uri="{FF2B5EF4-FFF2-40B4-BE49-F238E27FC236}">
                <a16:creationId xmlns:a16="http://schemas.microsoft.com/office/drawing/2014/main" id="{DD0D6684-1BB0-8B84-04D5-6C3D9AF3F28C}"/>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4 - 6</a:t>
            </a:r>
          </a:p>
        </p:txBody>
      </p:sp>
    </p:spTree>
    <p:extLst>
      <p:ext uri="{BB962C8B-B14F-4D97-AF65-F5344CB8AC3E}">
        <p14:creationId xmlns:p14="http://schemas.microsoft.com/office/powerpoint/2010/main" val="350797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4" name="TextBox 3">
            <a:extLst>
              <a:ext uri="{FF2B5EF4-FFF2-40B4-BE49-F238E27FC236}">
                <a16:creationId xmlns:a16="http://schemas.microsoft.com/office/drawing/2014/main" id="{8205110B-2640-12FA-3456-93B838496F3F}"/>
              </a:ext>
            </a:extLst>
          </p:cNvPr>
          <p:cNvSpPr txBox="1"/>
          <p:nvPr/>
        </p:nvSpPr>
        <p:spPr>
          <a:xfrm>
            <a:off x="168154" y="263221"/>
            <a:ext cx="3561910" cy="830997"/>
          </a:xfrm>
          <a:prstGeom prst="rect">
            <a:avLst/>
          </a:prstGeom>
          <a:noFill/>
        </p:spPr>
        <p:txBody>
          <a:bodyPr wrap="square">
            <a:spAutoFit/>
          </a:bodyPr>
          <a:lstStyle/>
          <a:p>
            <a:pPr>
              <a:spcAft>
                <a:spcPts val="600"/>
              </a:spcAft>
            </a:pPr>
            <a:r>
              <a:rPr lang="en-US" sz="1200" dirty="0">
                <a:latin typeface="Comic Sans MS" panose="030F0702030302020204" pitchFamily="66" charset="0"/>
              </a:rPr>
              <a:t>To keep the interview relaxed, and because people’s answers often covered more than one question, the order of the questions asked was flexible.</a:t>
            </a:r>
          </a:p>
        </p:txBody>
      </p:sp>
      <p:sp>
        <p:nvSpPr>
          <p:cNvPr id="6" name="TextBox 5">
            <a:extLst>
              <a:ext uri="{FF2B5EF4-FFF2-40B4-BE49-F238E27FC236}">
                <a16:creationId xmlns:a16="http://schemas.microsoft.com/office/drawing/2014/main" id="{6071B0BC-0C66-62C8-D473-3A1849B67F6B}"/>
              </a:ext>
            </a:extLst>
          </p:cNvPr>
          <p:cNvSpPr txBox="1"/>
          <p:nvPr/>
        </p:nvSpPr>
        <p:spPr>
          <a:xfrm>
            <a:off x="168154" y="1609408"/>
            <a:ext cx="3402422" cy="646331"/>
          </a:xfrm>
          <a:prstGeom prst="rect">
            <a:avLst/>
          </a:prstGeom>
          <a:noFill/>
        </p:spPr>
        <p:txBody>
          <a:bodyPr wrap="square" rtlCol="0">
            <a:spAutoFit/>
          </a:bodyPr>
          <a:lstStyle/>
          <a:p>
            <a:pPr marL="228600" indent="-228600">
              <a:buFont typeface="+mj-lt"/>
              <a:buAutoNum type="arabicPeriod" startAt="2"/>
            </a:pPr>
            <a:r>
              <a:rPr lang="en-US" sz="1200" b="1" dirty="0">
                <a:latin typeface="Comic Sans MS" panose="030F0702030302020204" pitchFamily="66" charset="0"/>
              </a:rPr>
              <a:t>The interviews were recorded and then the audio recordings were converted into transcripts using Premier Pro.</a:t>
            </a:r>
            <a:endParaRPr lang="en-US" sz="1200" b="1" dirty="0">
              <a:latin typeface="+mj-lt"/>
            </a:endParaRPr>
          </a:p>
        </p:txBody>
      </p:sp>
      <p:sp>
        <p:nvSpPr>
          <p:cNvPr id="9" name="TextBox 8">
            <a:extLst>
              <a:ext uri="{FF2B5EF4-FFF2-40B4-BE49-F238E27FC236}">
                <a16:creationId xmlns:a16="http://schemas.microsoft.com/office/drawing/2014/main" id="{8E7A292F-DA3F-B671-A664-A6DD20BC988B}"/>
              </a:ext>
            </a:extLst>
          </p:cNvPr>
          <p:cNvSpPr txBox="1"/>
          <p:nvPr/>
        </p:nvSpPr>
        <p:spPr>
          <a:xfrm>
            <a:off x="1027953" y="3745614"/>
            <a:ext cx="4652682" cy="523220"/>
          </a:xfrm>
          <a:prstGeom prst="rect">
            <a:avLst/>
          </a:prstGeom>
          <a:noFill/>
        </p:spPr>
        <p:txBody>
          <a:bodyPr wrap="square">
            <a:spAutoFit/>
          </a:bodyPr>
          <a:lstStyle/>
          <a:p>
            <a:r>
              <a:rPr lang="en-CA" sz="1400" dirty="0">
                <a:effectLst/>
                <a:latin typeface="Calibri" panose="020F0502020204030204" pitchFamily="34" charset="0"/>
                <a:ea typeface="Calibri" panose="020F0502020204030204" pitchFamily="34" charset="0"/>
                <a:cs typeface="Times New Roman" panose="02020603050405020304" pitchFamily="18" charset="0"/>
              </a:rPr>
              <a:t>After getting feedback I turned this into a high-fidelity user experience map.</a:t>
            </a:r>
            <a:endParaRPr lang="en-CA" dirty="0"/>
          </a:p>
        </p:txBody>
      </p:sp>
    </p:spTree>
    <p:extLst>
      <p:ext uri="{BB962C8B-B14F-4D97-AF65-F5344CB8AC3E}">
        <p14:creationId xmlns:p14="http://schemas.microsoft.com/office/powerpoint/2010/main" val="169121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699" y="0"/>
            <a:ext cx="3985560" cy="6658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The Problem</a:t>
            </a:r>
            <a:endParaRPr dirty="0">
              <a:solidFill>
                <a:srgbClr val="FF00FF"/>
              </a:solidFill>
              <a:latin typeface="Comic Sans MS" panose="030F0702030302020204" pitchFamily="66" charset="0"/>
            </a:endParaRPr>
          </a:p>
        </p:txBody>
      </p:sp>
      <p:sp>
        <p:nvSpPr>
          <p:cNvPr id="45" name="Google Shape;45;p7"/>
          <p:cNvSpPr txBox="1">
            <a:spLocks noGrp="1"/>
          </p:cNvSpPr>
          <p:nvPr>
            <p:ph type="body" idx="1"/>
          </p:nvPr>
        </p:nvSpPr>
        <p:spPr>
          <a:xfrm>
            <a:off x="199360" y="731607"/>
            <a:ext cx="8745279" cy="41750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400" b="1" i="1" dirty="0">
                <a:latin typeface="Calibri" panose="020F0502020204030204" pitchFamily="34" charset="0"/>
                <a:ea typeface="Cambria" panose="02040503050406030204" pitchFamily="18" charset="0"/>
                <a:cs typeface="Calibri" panose="020F0502020204030204" pitchFamily="34" charset="0"/>
              </a:rPr>
              <a:t>How can we help people who want to walk to go shopping but can’t because everything is too far away?</a:t>
            </a:r>
            <a:endParaRPr sz="2400" b="1" i="1" dirty="0">
              <a:latin typeface="Calibri" panose="020F0502020204030204" pitchFamily="34" charset="0"/>
              <a:ea typeface="Cambria" panose="02040503050406030204" pitchFamily="18" charset="0"/>
              <a:cs typeface="Calibri" panose="020F0502020204030204" pitchFamily="34" charset="0"/>
            </a:endParaRP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Many people would like </a:t>
            </a:r>
            <a:r>
              <a:rPr lang="en-US" sz="1600" dirty="0">
                <a:latin typeface="Comic Sans MS" panose="030F0702030302020204" pitchFamily="66" charset="0"/>
                <a:cs typeface="Calibri" panose="020F0502020204030204" pitchFamily="34" charset="0"/>
              </a:rPr>
              <a:t>to walk more</a:t>
            </a:r>
            <a:r>
              <a:rPr lang="en-US" sz="1600" b="0" i="0" u="none" dirty="0">
                <a:latin typeface="Comic Sans MS" panose="030F0702030302020204" pitchFamily="66" charset="0"/>
                <a:cs typeface="Calibri" panose="020F0502020204030204" pitchFamily="34" charset="0"/>
              </a:rPr>
              <a:t> because it is healthy</a:t>
            </a:r>
            <a:r>
              <a:rPr lang="en-US" sz="1600" dirty="0">
                <a:latin typeface="Comic Sans MS" panose="030F0702030302020204" pitchFamily="66" charset="0"/>
                <a:cs typeface="Calibri" panose="020F0502020204030204" pitchFamily="34" charset="0"/>
              </a:rPr>
              <a:t> and </a:t>
            </a:r>
            <a:r>
              <a:rPr lang="en-US" sz="1600" b="0" i="0" u="none" dirty="0">
                <a:latin typeface="Comic Sans MS" panose="030F0702030302020204" pitchFamily="66" charset="0"/>
                <a:cs typeface="Calibri" panose="020F0502020204030204" pitchFamily="34" charset="0"/>
              </a:rPr>
              <a:t>enjoyable.</a:t>
            </a:r>
          </a:p>
          <a:p>
            <a:pPr marL="285750" indent="-285750">
              <a:spcBef>
                <a:spcPts val="640"/>
              </a:spcBef>
              <a:buSzPct val="150000"/>
            </a:pPr>
            <a:r>
              <a:rPr lang="en-CA" sz="1600" b="0" i="0" u="none" strike="noStrike" baseline="0" dirty="0">
                <a:solidFill>
                  <a:srgbClr val="000000"/>
                </a:solidFill>
                <a:latin typeface="Comic Sans MS" panose="030F0702030302020204" pitchFamily="66" charset="0"/>
                <a:cs typeface="Calibri" panose="020F0502020204030204" pitchFamily="34" charset="0"/>
              </a:rPr>
              <a:t>A lot of people would like to walk to do various tasks to get stores and sellers but end up driving or just using transit because everything is too far for them to go.</a:t>
            </a:r>
            <a:endParaRPr lang="en-US" sz="1600" b="0" i="0" u="none" dirty="0">
              <a:latin typeface="Comic Sans MS" panose="030F0702030302020204" pitchFamily="66" charset="0"/>
              <a:cs typeface="Calibri" panose="020F0502020204030204" pitchFamily="34" charset="0"/>
            </a:endParaRP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Not using a car saves money and is good for the environment.</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Unfortunately, many people cannot walk to their goods and services providers because they are too far away.</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This app helps people find sellers that can be accessed without a car by showing seller locations and nearby walking routes.</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 near them, and where </a:t>
            </a:r>
            <a:r>
              <a:rPr lang="en-US" sz="1600" b="0" i="0" u="none" dirty="0">
                <a:latin typeface="Comic Sans MS" panose="030F0702030302020204" pitchFamily="66" charset="0"/>
                <a:cs typeface="Calibri" panose="020F0502020204030204" pitchFamily="34" charset="0"/>
              </a:rPr>
              <a:t>transit and walking routes intersect.</a:t>
            </a: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It gives people </a:t>
            </a:r>
            <a:r>
              <a:rPr lang="en-US" sz="1600" dirty="0">
                <a:latin typeface="Comic Sans MS" panose="030F0702030302020204" pitchFamily="66" charset="0"/>
                <a:cs typeface="Calibri" panose="020F0502020204030204" pitchFamily="34" charset="0"/>
              </a:rPr>
              <a:t>the ability to plan walking routes and how to access them using transit routes by transit and save (for offline use) routes, maps and schedules.</a:t>
            </a:r>
            <a:endParaRPr sz="1600" b="0" i="0" u="none" dirty="0">
              <a:latin typeface="Comic Sans MS" panose="030F0702030302020204" pitchFamily="66"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0" y="0"/>
            <a:ext cx="3801035" cy="70591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The Solution</a:t>
            </a:r>
            <a:endParaRPr dirty="0">
              <a:solidFill>
                <a:srgbClr val="FF00FF"/>
              </a:solidFill>
              <a:latin typeface="Comic Sans MS" panose="030F0702030302020204" pitchFamily="66" charset="0"/>
            </a:endParaRPr>
          </a:p>
        </p:txBody>
      </p:sp>
      <p:sp>
        <p:nvSpPr>
          <p:cNvPr id="51" name="Google Shape;51;p8"/>
          <p:cNvSpPr txBox="1">
            <a:spLocks noGrp="1"/>
          </p:cNvSpPr>
          <p:nvPr>
            <p:ph type="body" idx="1"/>
          </p:nvPr>
        </p:nvSpPr>
        <p:spPr>
          <a:xfrm>
            <a:off x="1060824" y="1213916"/>
            <a:ext cx="6009341" cy="2688720"/>
          </a:xfrm>
          <a:prstGeom prst="rect">
            <a:avLst/>
          </a:prstGeom>
          <a:noFill/>
          <a:ln>
            <a:noFill/>
          </a:ln>
        </p:spPr>
        <p:txBody>
          <a:bodyPr spcFirstLastPara="1" wrap="square" lIns="91425" tIns="45700" rIns="91425" bIns="45700" anchor="t" anchorCtr="0">
            <a:noAutofit/>
          </a:bodyPr>
          <a:lstStyle/>
          <a:p>
            <a:pPr marL="285750" indent="-285750">
              <a:lnSpc>
                <a:spcPct val="90000"/>
              </a:lnSpc>
              <a:spcBef>
                <a:spcPts val="0"/>
              </a:spcBef>
              <a:buSzPct val="150000"/>
            </a:pPr>
            <a:r>
              <a:rPr lang="en-CA" sz="1800" dirty="0">
                <a:latin typeface="Comic Sans MS" panose="030F0702030302020204" pitchFamily="66" charset="0"/>
              </a:rPr>
              <a:t>The Walk to Shop app helps people find goods and service providers (sellers) that are accessible without a car.</a:t>
            </a:r>
          </a:p>
          <a:p>
            <a:pPr marL="285750" indent="-285750">
              <a:lnSpc>
                <a:spcPct val="90000"/>
              </a:lnSpc>
              <a:spcBef>
                <a:spcPts val="0"/>
              </a:spcBef>
              <a:buSzPct val="150000"/>
            </a:pPr>
            <a:endParaRPr lang="en-CA" sz="1800" dirty="0">
              <a:latin typeface="Comic Sans MS" panose="030F0702030302020204" pitchFamily="66" charset="0"/>
            </a:endParaRPr>
          </a:p>
          <a:p>
            <a:pPr marL="285750" indent="-285750">
              <a:lnSpc>
                <a:spcPct val="90000"/>
              </a:lnSpc>
              <a:spcBef>
                <a:spcPts val="0"/>
              </a:spcBef>
              <a:buSzPct val="150000"/>
            </a:pPr>
            <a:r>
              <a:rPr lang="en-CA" sz="1800" dirty="0">
                <a:latin typeface="Comic Sans MS" panose="030F0702030302020204" pitchFamily="66" charset="0"/>
              </a:rPr>
              <a:t>It helps people plan carless routes to those sellers by showing walking and biking routes and where they intersect with transit routes.</a:t>
            </a:r>
          </a:p>
          <a:p>
            <a:pPr marL="285750" indent="-285750">
              <a:lnSpc>
                <a:spcPct val="90000"/>
              </a:lnSpc>
              <a:spcBef>
                <a:spcPts val="0"/>
              </a:spcBef>
              <a:buSzPct val="150000"/>
            </a:pPr>
            <a:endParaRPr lang="en-CA" sz="1800" dirty="0">
              <a:latin typeface="Comic Sans MS" panose="030F0702030302020204" pitchFamily="66" charset="0"/>
            </a:endParaRPr>
          </a:p>
          <a:p>
            <a:pPr marL="285750" indent="-285750">
              <a:lnSpc>
                <a:spcPct val="90000"/>
              </a:lnSpc>
              <a:spcBef>
                <a:spcPts val="0"/>
              </a:spcBef>
              <a:buSzPct val="150000"/>
            </a:pPr>
            <a:r>
              <a:rPr lang="en-CA" sz="1800" dirty="0">
                <a:latin typeface="Comic Sans MS" panose="030F0702030302020204" pitchFamily="66" charset="0"/>
              </a:rPr>
              <a:t>Users can also save routes, maps and schedules for offline use.</a:t>
            </a:r>
          </a:p>
        </p:txBody>
      </p:sp>
    </p:spTree>
    <p:extLst>
      <p:ext uri="{BB962C8B-B14F-4D97-AF65-F5344CB8AC3E}">
        <p14:creationId xmlns:p14="http://schemas.microsoft.com/office/powerpoint/2010/main" val="216601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0" y="0"/>
            <a:ext cx="3801035" cy="70591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The Concept</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2264205-4AAD-ED83-7619-8024E6DFC871}"/>
              </a:ext>
            </a:extLst>
          </p:cNvPr>
          <p:cNvSpPr txBox="1"/>
          <p:nvPr/>
        </p:nvSpPr>
        <p:spPr>
          <a:xfrm>
            <a:off x="564776" y="1907665"/>
            <a:ext cx="7168776" cy="2548390"/>
          </a:xfrm>
          <a:prstGeom prst="rect">
            <a:avLst/>
          </a:prstGeom>
          <a:noFill/>
        </p:spPr>
        <p:txBody>
          <a:bodyPr wrap="square" rtlCol="0">
            <a:spAutoFit/>
          </a:bodyPr>
          <a:lstStyle/>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This app would provide the location of sellers and service providers that have near by trails and paths that can bee accessed by transit.</a:t>
            </a:r>
          </a:p>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This would be good for combining walking or biking with transit.</a:t>
            </a:r>
          </a:p>
          <a:p>
            <a:pPr marL="285750" lvl="0" indent="-285750" algn="l" rtl="0">
              <a:lnSpc>
                <a:spcPct val="90000"/>
              </a:lnSpc>
              <a:spcBef>
                <a:spcPts val="0"/>
              </a:spcBef>
              <a:spcAft>
                <a:spcPts val="1200"/>
              </a:spcAft>
              <a:buClr>
                <a:schemeClr val="dk1"/>
              </a:buClr>
              <a:buSzPct val="1500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The app would provide the location or trails and paths with information about them, information about the sellers and service a, and a list of transit routes that intersect with the trails and paths.</a:t>
            </a:r>
          </a:p>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A main feature of the Walk to Shop app is that maps and transit schedules can be downloaded/saved locally in the even that a walker does not have a cell phone signal while on one of their outing.</a:t>
            </a:r>
          </a:p>
        </p:txBody>
      </p:sp>
      <p:sp>
        <p:nvSpPr>
          <p:cNvPr id="3" name="TextBox 2">
            <a:extLst>
              <a:ext uri="{FF2B5EF4-FFF2-40B4-BE49-F238E27FC236}">
                <a16:creationId xmlns:a16="http://schemas.microsoft.com/office/drawing/2014/main" id="{A619A5A7-A794-D4D8-8752-B9260AE30928}"/>
              </a:ext>
            </a:extLst>
          </p:cNvPr>
          <p:cNvSpPr txBox="1"/>
          <p:nvPr/>
        </p:nvSpPr>
        <p:spPr>
          <a:xfrm>
            <a:off x="329747" y="901769"/>
            <a:ext cx="7777717" cy="646331"/>
          </a:xfrm>
          <a:prstGeom prst="rect">
            <a:avLst/>
          </a:prstGeom>
          <a:noFill/>
        </p:spPr>
        <p:txBody>
          <a:bodyPr wrap="square" rtlCol="0">
            <a:spAutoFit/>
          </a:bodyPr>
          <a:lstStyle/>
          <a:p>
            <a:r>
              <a:rPr lang="en-CA" sz="1800" b="1" dirty="0">
                <a:latin typeface="Calibri" panose="020F0502020204030204" pitchFamily="34" charset="0"/>
                <a:cs typeface="Calibri" panose="020F0502020204030204" pitchFamily="34" charset="0"/>
              </a:rPr>
              <a:t>The Walk to Shop app is like </a:t>
            </a:r>
            <a:r>
              <a:rPr lang="en-CA" sz="1800" b="1" dirty="0" err="1">
                <a:latin typeface="Calibri" panose="020F0502020204030204" pitchFamily="34" charset="0"/>
                <a:cs typeface="Calibri" panose="020F0502020204030204" pitchFamily="34" charset="0"/>
                <a:hlinkClick r:id="rId3"/>
              </a:rPr>
              <a:t>AllTrails</a:t>
            </a:r>
            <a:r>
              <a:rPr lang="en-CA" sz="1800" b="1" dirty="0">
                <a:latin typeface="Calibri" panose="020F0502020204030204" pitchFamily="34" charset="0"/>
                <a:cs typeface="Calibri" panose="020F0502020204030204" pitchFamily="34" charset="0"/>
              </a:rPr>
              <a:t>, </a:t>
            </a:r>
            <a:r>
              <a:rPr lang="en-CA" sz="1800" b="1" dirty="0" err="1">
                <a:latin typeface="Calibri" panose="020F0502020204030204" pitchFamily="34" charset="0"/>
                <a:cs typeface="Calibri" panose="020F0502020204030204" pitchFamily="34" charset="0"/>
                <a:hlinkClick r:id="rId4"/>
              </a:rPr>
              <a:t>TripLinx</a:t>
            </a:r>
            <a:r>
              <a:rPr lang="en-CA" sz="1800" b="1" dirty="0">
                <a:latin typeface="Calibri" panose="020F0502020204030204" pitchFamily="34" charset="0"/>
                <a:cs typeface="Calibri" panose="020F0502020204030204" pitchFamily="34" charset="0"/>
              </a:rPr>
              <a:t> and </a:t>
            </a:r>
            <a:r>
              <a:rPr lang="en-CA" sz="1800" b="1" dirty="0">
                <a:latin typeface="Calibri" panose="020F0502020204030204" pitchFamily="34" charset="0"/>
                <a:cs typeface="Calibri" panose="020F0502020204030204" pitchFamily="34" charset="0"/>
                <a:hlinkClick r:id="rId5"/>
              </a:rPr>
              <a:t>Go Transit</a:t>
            </a:r>
            <a:r>
              <a:rPr lang="en-CA" sz="1800" b="1" dirty="0">
                <a:latin typeface="Calibri" panose="020F0502020204030204" pitchFamily="34" charset="0"/>
                <a:cs typeface="Calibri" panose="020F0502020204030204" pitchFamily="34" charset="0"/>
              </a:rPr>
              <a:t> but for people who, want to be able to walk to go shopping.</a:t>
            </a:r>
          </a:p>
        </p:txBody>
      </p:sp>
    </p:spTree>
    <p:extLst>
      <p:ext uri="{BB962C8B-B14F-4D97-AF65-F5344CB8AC3E}">
        <p14:creationId xmlns:p14="http://schemas.microsoft.com/office/powerpoint/2010/main" val="101303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350" y="6350"/>
            <a:ext cx="2587438" cy="5651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Persona</a:t>
            </a:r>
            <a:endParaRPr dirty="0">
              <a:solidFill>
                <a:srgbClr val="FF00FF"/>
              </a:solidFill>
              <a:latin typeface="Comic Sans MS" panose="030F0702030302020204" pitchFamily="66" charset="0"/>
            </a:endParaRPr>
          </a:p>
        </p:txBody>
      </p:sp>
      <p:graphicFrame>
        <p:nvGraphicFramePr>
          <p:cNvPr id="5" name="Object 4">
            <a:extLst>
              <a:ext uri="{FF2B5EF4-FFF2-40B4-BE49-F238E27FC236}">
                <a16:creationId xmlns:a16="http://schemas.microsoft.com/office/drawing/2014/main" id="{4F3A0220-7FCA-1B1B-62E1-A41C6B974B58}"/>
              </a:ext>
            </a:extLst>
          </p:cNvPr>
          <p:cNvGraphicFramePr>
            <a:graphicFrameLocks noChangeAspect="1"/>
          </p:cNvGraphicFramePr>
          <p:nvPr>
            <p:extLst>
              <p:ext uri="{D42A27DB-BD31-4B8C-83A1-F6EECF244321}">
                <p14:modId xmlns:p14="http://schemas.microsoft.com/office/powerpoint/2010/main" val="2789588503"/>
              </p:ext>
            </p:extLst>
          </p:nvPr>
        </p:nvGraphicFramePr>
        <p:xfrm>
          <a:off x="964495" y="663874"/>
          <a:ext cx="7397322" cy="4160993"/>
        </p:xfrm>
        <a:graphic>
          <a:graphicData uri="http://schemas.openxmlformats.org/presentationml/2006/ole">
            <mc:AlternateContent xmlns:mc="http://schemas.openxmlformats.org/markup-compatibility/2006">
              <mc:Choice xmlns:v="urn:schemas-microsoft-com:vml" Requires="v">
                <p:oleObj name="Acrobat Document" r:id="rId3" imgW="9143796" imgH="5143500" progId="Acrobat.Document.DC">
                  <p:embed/>
                </p:oleObj>
              </mc:Choice>
              <mc:Fallback>
                <p:oleObj name="Acrobat Document" r:id="rId3" imgW="9143796" imgH="5143500" progId="Acrobat.Document.DC">
                  <p:embed/>
                  <p:pic>
                    <p:nvPicPr>
                      <p:cNvPr id="0" name=""/>
                      <p:cNvPicPr/>
                      <p:nvPr/>
                    </p:nvPicPr>
                    <p:blipFill>
                      <a:blip r:embed="rId4"/>
                      <a:stretch>
                        <a:fillRect/>
                      </a:stretch>
                    </p:blipFill>
                    <p:spPr>
                      <a:xfrm>
                        <a:off x="964495" y="663874"/>
                        <a:ext cx="7397322" cy="4160993"/>
                      </a:xfrm>
                      <a:prstGeom prst="rect">
                        <a:avLst/>
                      </a:prstGeom>
                    </p:spPr>
                  </p:pic>
                </p:oleObj>
              </mc:Fallback>
            </mc:AlternateContent>
          </a:graphicData>
        </a:graphic>
      </p:graphicFrame>
    </p:spTree>
    <p:extLst>
      <p:ext uri="{BB962C8B-B14F-4D97-AF65-F5344CB8AC3E}">
        <p14:creationId xmlns:p14="http://schemas.microsoft.com/office/powerpoint/2010/main" val="350615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0" y="0"/>
            <a:ext cx="2610293" cy="69133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Research</a:t>
            </a:r>
            <a:endParaRPr dirty="0">
              <a:solidFill>
                <a:srgbClr val="FF00FF"/>
              </a:solidFill>
              <a:latin typeface="Comic Sans MS" panose="030F0702030302020204" pitchFamily="66" charset="0"/>
            </a:endParaRPr>
          </a:p>
        </p:txBody>
      </p:sp>
      <p:sp>
        <p:nvSpPr>
          <p:cNvPr id="63" name="Google Shape;63;p10"/>
          <p:cNvSpPr txBox="1">
            <a:spLocks noGrp="1"/>
          </p:cNvSpPr>
          <p:nvPr>
            <p:ph type="body" idx="1"/>
          </p:nvPr>
        </p:nvSpPr>
        <p:spPr>
          <a:xfrm>
            <a:off x="127590" y="690188"/>
            <a:ext cx="4720599" cy="36150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CA" sz="1800" b="1" i="0" u="none" dirty="0"/>
              <a:t>I researched this project by doing the following:</a:t>
            </a:r>
          </a:p>
        </p:txBody>
      </p:sp>
      <p:sp>
        <p:nvSpPr>
          <p:cNvPr id="4" name="TextBox 3">
            <a:extLst>
              <a:ext uri="{FF2B5EF4-FFF2-40B4-BE49-F238E27FC236}">
                <a16:creationId xmlns:a16="http://schemas.microsoft.com/office/drawing/2014/main" id="{43D66190-4E99-BF4B-3CB3-897BA32553C5}"/>
              </a:ext>
            </a:extLst>
          </p:cNvPr>
          <p:cNvSpPr txBox="1"/>
          <p:nvPr/>
        </p:nvSpPr>
        <p:spPr>
          <a:xfrm>
            <a:off x="127590" y="1086361"/>
            <a:ext cx="3934047" cy="830997"/>
          </a:xfrm>
          <a:prstGeom prst="rect">
            <a:avLst/>
          </a:prstGeom>
          <a:noFill/>
        </p:spPr>
        <p:txBody>
          <a:bodyPr wrap="square">
            <a:spAutoFit/>
          </a:bodyPr>
          <a:lstStyle/>
          <a:p>
            <a:pPr marL="228600" indent="-228600">
              <a:buFont typeface="+mj-lt"/>
              <a:buAutoNum type="arabicPeriod"/>
            </a:pPr>
            <a:r>
              <a:rPr lang="en-CA" sz="1200" b="1" i="0" u="none" dirty="0">
                <a:latin typeface="Comic Sans MS" panose="030F0702030302020204" pitchFamily="66" charset="0"/>
              </a:rPr>
              <a:t>Conducting four user interviews on the theme of: </a:t>
            </a:r>
            <a:r>
              <a:rPr lang="en-CA" sz="1200" b="1" i="1" u="none" dirty="0">
                <a:latin typeface="Comic Sans MS" panose="030F0702030302020204" pitchFamily="66" charset="0"/>
              </a:rPr>
              <a:t>“</a:t>
            </a:r>
            <a:r>
              <a:rPr lang="en-CA" sz="1200" b="1" i="1" u="none" dirty="0">
                <a:solidFill>
                  <a:schemeClr val="tx1"/>
                </a:solidFill>
                <a:latin typeface="Comic Sans MS" panose="030F0702030302020204" pitchFamily="66" charset="0"/>
              </a:rPr>
              <a:t>What are the barriers to getting around your community by walking?”</a:t>
            </a:r>
            <a:br>
              <a:rPr lang="en-CA" sz="1200" b="1" i="0" u="none" dirty="0">
                <a:latin typeface="Comic Sans MS" panose="030F0702030302020204" pitchFamily="66" charset="0"/>
              </a:rPr>
            </a:br>
            <a:r>
              <a:rPr lang="en-US" sz="1200" b="1" dirty="0">
                <a:latin typeface="Comic Sans MS" panose="030F0702030302020204" pitchFamily="66" charset="0"/>
              </a:rPr>
              <a:t>The survey questions are here</a:t>
            </a:r>
          </a:p>
        </p:txBody>
      </p:sp>
      <p:sp>
        <p:nvSpPr>
          <p:cNvPr id="6" name="TextBox 5">
            <a:extLst>
              <a:ext uri="{FF2B5EF4-FFF2-40B4-BE49-F238E27FC236}">
                <a16:creationId xmlns:a16="http://schemas.microsoft.com/office/drawing/2014/main" id="{C86FF7C0-BB6E-F3A1-1428-23CF55F00443}"/>
              </a:ext>
            </a:extLst>
          </p:cNvPr>
          <p:cNvSpPr txBox="1"/>
          <p:nvPr/>
        </p:nvSpPr>
        <p:spPr>
          <a:xfrm>
            <a:off x="4330303" y="1044453"/>
            <a:ext cx="4502888" cy="3970318"/>
          </a:xfrm>
          <a:prstGeom prst="rect">
            <a:avLst/>
          </a:prstGeom>
          <a:noFill/>
          <a:ln>
            <a:solidFill>
              <a:schemeClr val="tx1"/>
            </a:solidFill>
          </a:ln>
        </p:spPr>
        <p:txBody>
          <a:bodyPr wrap="square">
            <a:spAutoFit/>
          </a:bodyPr>
          <a:lstStyle/>
          <a:p>
            <a:pPr marL="171450" indent="-171450">
              <a:buFont typeface="Arial" panose="020B0604020202020204" pitchFamily="34" charset="0"/>
              <a:buChar char="•"/>
            </a:pPr>
            <a:r>
              <a:rPr lang="en-US" sz="1200" dirty="0">
                <a:latin typeface="Trebuchet MS" panose="020B0603020202020204" pitchFamily="34" charset="0"/>
                <a:cs typeface="Courier New" panose="02070309020205020404" pitchFamily="49" charset="0"/>
              </a:rPr>
              <a:t>D</a:t>
            </a:r>
            <a:r>
              <a:rPr lang="en-CA" sz="1200" dirty="0">
                <a:latin typeface="Trebuchet MS" panose="020B0603020202020204" pitchFamily="34" charset="0"/>
                <a:cs typeface="Courier New" panose="02070309020205020404" pitchFamily="49" charset="0"/>
              </a:rPr>
              <a:t>o you enjoy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ever enjoy it/Not enjoy it?</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walk much?</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How often do you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Tell me about the last time you walked.</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were you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Where were you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How long were you walking, or, how far did you go?</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Was it a good experience?</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or why wasn’t it a good experience?</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What would have made you like it more or dislike it less?</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Can you think of a time when you chose to walk even though there was another way you could have gone instead, such as bike, bus or car?</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did you choose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like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don’t like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can think of that could or should be made better for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If yes, where and how?</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ever walk to go shopping? What’s that like?</a:t>
            </a:r>
          </a:p>
        </p:txBody>
      </p:sp>
      <p:sp>
        <p:nvSpPr>
          <p:cNvPr id="9" name="Arrow: Right 8">
            <a:extLst>
              <a:ext uri="{FF2B5EF4-FFF2-40B4-BE49-F238E27FC236}">
                <a16:creationId xmlns:a16="http://schemas.microsoft.com/office/drawing/2014/main" id="{768D0DEE-AFCB-BA6A-85D5-EEDC0C3C449A}"/>
              </a:ext>
            </a:extLst>
          </p:cNvPr>
          <p:cNvSpPr/>
          <p:nvPr/>
        </p:nvSpPr>
        <p:spPr>
          <a:xfrm>
            <a:off x="2771807" y="1741883"/>
            <a:ext cx="1515385" cy="107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C2F7E40B-C87B-72B7-9428-B63F703DA553}"/>
              </a:ext>
            </a:extLst>
          </p:cNvPr>
          <p:cNvSpPr txBox="1"/>
          <p:nvPr/>
        </p:nvSpPr>
        <p:spPr>
          <a:xfrm>
            <a:off x="127590" y="1963440"/>
            <a:ext cx="2482703" cy="830997"/>
          </a:xfrm>
          <a:prstGeom prst="rect">
            <a:avLst/>
          </a:prstGeom>
          <a:noFill/>
        </p:spPr>
        <p:txBody>
          <a:bodyPr wrap="square">
            <a:spAutoFit/>
          </a:bodyPr>
          <a:lstStyle/>
          <a:p>
            <a:pPr marL="228600" indent="-228600">
              <a:buFont typeface="+mj-lt"/>
              <a:buAutoNum type="arabicPeriod" startAt="2"/>
            </a:pPr>
            <a:r>
              <a:rPr lang="en-CA" sz="1200" b="1" i="0" u="none" dirty="0">
                <a:latin typeface="Comic Sans MS" panose="030F0702030302020204" pitchFamily="66" charset="0"/>
              </a:rPr>
              <a:t>Reviewing the transcripts for themes and turning them into a low-fidelity diagram.</a:t>
            </a:r>
          </a:p>
        </p:txBody>
      </p:sp>
      <p:sp>
        <p:nvSpPr>
          <p:cNvPr id="15" name="TextBox 14">
            <a:extLst>
              <a:ext uri="{FF2B5EF4-FFF2-40B4-BE49-F238E27FC236}">
                <a16:creationId xmlns:a16="http://schemas.microsoft.com/office/drawing/2014/main" id="{59EC49F6-92BE-49F0-60DE-B5813C296008}"/>
              </a:ext>
            </a:extLst>
          </p:cNvPr>
          <p:cNvSpPr txBox="1"/>
          <p:nvPr/>
        </p:nvSpPr>
        <p:spPr>
          <a:xfrm>
            <a:off x="127590" y="2874244"/>
            <a:ext cx="3992724" cy="646331"/>
          </a:xfrm>
          <a:prstGeom prst="rect">
            <a:avLst/>
          </a:prstGeom>
          <a:noFill/>
        </p:spPr>
        <p:txBody>
          <a:bodyPr wrap="square" rtlCol="0">
            <a:spAutoFit/>
          </a:bodyPr>
          <a:lstStyle/>
          <a:p>
            <a:pPr marL="228600" indent="-228600">
              <a:buFont typeface="+mj-lt"/>
              <a:buAutoNum type="arabicPeriod" startAt="3"/>
            </a:pPr>
            <a:r>
              <a:rPr lang="en-CA" sz="1200" b="1" dirty="0">
                <a:latin typeface="Comic Sans MS" panose="030F0702030302020204" pitchFamily="66" charset="0"/>
              </a:rPr>
              <a:t>Researching existing apps that try to help with similar problems. Some of these included </a:t>
            </a:r>
            <a:r>
              <a:rPr lang="en-CA" sz="1200" b="1" dirty="0" err="1">
                <a:latin typeface="Comic Sans MS" panose="030F0702030302020204" pitchFamily="66" charset="0"/>
                <a:cs typeface="Calibri" panose="020F0502020204030204" pitchFamily="34" charset="0"/>
                <a:hlinkClick r:id="rId3"/>
              </a:rPr>
              <a:t>AllTrails</a:t>
            </a:r>
            <a:r>
              <a:rPr lang="en-CA" sz="1200" b="1" dirty="0">
                <a:latin typeface="Comic Sans MS" panose="030F0702030302020204" pitchFamily="66" charset="0"/>
                <a:cs typeface="Calibri" panose="020F0502020204030204" pitchFamily="34" charset="0"/>
              </a:rPr>
              <a:t>, </a:t>
            </a:r>
            <a:r>
              <a:rPr lang="en-CA" sz="1200" b="1" dirty="0" err="1">
                <a:latin typeface="Comic Sans MS" panose="030F0702030302020204" pitchFamily="66" charset="0"/>
                <a:cs typeface="Calibri" panose="020F0502020204030204" pitchFamily="34" charset="0"/>
                <a:hlinkClick r:id="rId4"/>
              </a:rPr>
              <a:t>TripLinx</a:t>
            </a:r>
            <a:r>
              <a:rPr lang="en-CA" sz="1200" b="1" dirty="0">
                <a:latin typeface="Comic Sans MS" panose="030F0702030302020204" pitchFamily="66" charset="0"/>
                <a:cs typeface="Calibri" panose="020F0502020204030204" pitchFamily="34" charset="0"/>
              </a:rPr>
              <a:t> and </a:t>
            </a:r>
            <a:r>
              <a:rPr lang="en-CA" sz="1200" b="1" dirty="0">
                <a:latin typeface="Comic Sans MS" panose="030F0702030302020204" pitchFamily="66" charset="0"/>
                <a:cs typeface="Calibri" panose="020F0502020204030204" pitchFamily="34" charset="0"/>
                <a:hlinkClick r:id="rId5"/>
              </a:rPr>
              <a:t>Go Transit</a:t>
            </a:r>
            <a:r>
              <a:rPr lang="en-CA" sz="1200" b="1" dirty="0">
                <a:latin typeface="Comic Sans MS" panose="030F0702030302020204" pitchFamily="66" charset="0"/>
                <a:cs typeface="Calibri" panose="020F0502020204030204" pitchFamily="34" charset="0"/>
              </a:rPr>
              <a:t>.</a:t>
            </a:r>
            <a:endParaRPr lang="en-US" sz="1200" b="1" i="1" dirty="0">
              <a:latin typeface="Comic Sans MS" panose="030F0702030302020204" pitchFamily="66" charset="0"/>
            </a:endParaRPr>
          </a:p>
        </p:txBody>
      </p:sp>
      <p:pic>
        <p:nvPicPr>
          <p:cNvPr id="16" name="Picture 15">
            <a:extLst>
              <a:ext uri="{FF2B5EF4-FFF2-40B4-BE49-F238E27FC236}">
                <a16:creationId xmlns:a16="http://schemas.microsoft.com/office/drawing/2014/main" id="{209B1EA8-BDAF-CB88-13F7-F70BE89FB83F}"/>
              </a:ext>
            </a:extLst>
          </p:cNvPr>
          <p:cNvPicPr>
            <a:picLocks noChangeAspect="1"/>
          </p:cNvPicPr>
          <p:nvPr/>
        </p:nvPicPr>
        <p:blipFill>
          <a:blip r:embed="rId6"/>
          <a:stretch>
            <a:fillRect/>
          </a:stretch>
        </p:blipFill>
        <p:spPr>
          <a:xfrm>
            <a:off x="2653404" y="2032771"/>
            <a:ext cx="1030681" cy="773011"/>
          </a:xfrm>
          <a:prstGeom prst="rect">
            <a:avLst/>
          </a:prstGeom>
        </p:spPr>
      </p:pic>
      <p:sp>
        <p:nvSpPr>
          <p:cNvPr id="18" name="TextBox 17">
            <a:extLst>
              <a:ext uri="{FF2B5EF4-FFF2-40B4-BE49-F238E27FC236}">
                <a16:creationId xmlns:a16="http://schemas.microsoft.com/office/drawing/2014/main" id="{F0A7511F-3D71-9EAF-00D8-0C655430A2D7}"/>
              </a:ext>
            </a:extLst>
          </p:cNvPr>
          <p:cNvSpPr txBox="1"/>
          <p:nvPr/>
        </p:nvSpPr>
        <p:spPr>
          <a:xfrm>
            <a:off x="127590" y="3616877"/>
            <a:ext cx="3736048" cy="646331"/>
          </a:xfrm>
          <a:prstGeom prst="rect">
            <a:avLst/>
          </a:prstGeom>
          <a:noFill/>
        </p:spPr>
        <p:txBody>
          <a:bodyPr wrap="square" rtlCol="0">
            <a:spAutoFit/>
          </a:bodyPr>
          <a:lstStyle/>
          <a:p>
            <a:pPr marL="228600" indent="-228600">
              <a:buFont typeface="+mj-lt"/>
              <a:buAutoNum type="arabicPeriod" startAt="4"/>
            </a:pPr>
            <a:r>
              <a:rPr lang="en-US" sz="1200" b="1" dirty="0">
                <a:latin typeface="Comic Sans MS" panose="030F0702030302020204" pitchFamily="66" charset="0"/>
              </a:rPr>
              <a:t>Creating sketches of the app, turning it into a </a:t>
            </a:r>
            <a:r>
              <a:rPr lang="en-US" sz="1200" b="1" dirty="0">
                <a:latin typeface="Comic Sans MS" panose="030F0702030302020204" pitchFamily="66" charset="0"/>
                <a:hlinkClick r:id="rId7"/>
              </a:rPr>
              <a:t>low-fidelity protype</a:t>
            </a:r>
            <a:r>
              <a:rPr lang="en-US" sz="1200" b="1" dirty="0">
                <a:latin typeface="Comic Sans MS" panose="030F0702030302020204" pitchFamily="66" charset="0"/>
              </a:rPr>
              <a:t> and then testing this with a selection of users.</a:t>
            </a:r>
          </a:p>
        </p:txBody>
      </p:sp>
      <p:sp>
        <p:nvSpPr>
          <p:cNvPr id="19" name="TextBox 18">
            <a:extLst>
              <a:ext uri="{FF2B5EF4-FFF2-40B4-BE49-F238E27FC236}">
                <a16:creationId xmlns:a16="http://schemas.microsoft.com/office/drawing/2014/main" id="{81F47EB2-0D0A-E8AD-3F24-8EA3F7196E43}"/>
              </a:ext>
            </a:extLst>
          </p:cNvPr>
          <p:cNvSpPr txBox="1"/>
          <p:nvPr/>
        </p:nvSpPr>
        <p:spPr>
          <a:xfrm>
            <a:off x="132405" y="4359510"/>
            <a:ext cx="3681505" cy="646331"/>
          </a:xfrm>
          <a:prstGeom prst="rect">
            <a:avLst/>
          </a:prstGeom>
          <a:noFill/>
        </p:spPr>
        <p:txBody>
          <a:bodyPr wrap="square" rtlCol="0">
            <a:spAutoFit/>
          </a:bodyPr>
          <a:lstStyle/>
          <a:p>
            <a:pPr marL="228600" indent="-228600">
              <a:buFont typeface="+mj-lt"/>
              <a:buAutoNum type="arabicPeriod" startAt="5"/>
            </a:pPr>
            <a:r>
              <a:rPr lang="en-US" sz="1200" b="1" dirty="0">
                <a:latin typeface="Comic Sans MS" panose="030F0702030302020204" pitchFamily="66" charset="0"/>
              </a:rPr>
              <a:t>Incorporating that feed-back into a final prototype and testing the results with users.</a:t>
            </a:r>
          </a:p>
        </p:txBody>
      </p:sp>
    </p:spTree>
    <p:extLst>
      <p:ext uri="{BB962C8B-B14F-4D97-AF65-F5344CB8AC3E}">
        <p14:creationId xmlns:p14="http://schemas.microsoft.com/office/powerpoint/2010/main" val="92328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8" name="TextBox 7">
            <a:extLst>
              <a:ext uri="{FF2B5EF4-FFF2-40B4-BE49-F238E27FC236}">
                <a16:creationId xmlns:a16="http://schemas.microsoft.com/office/drawing/2014/main" id="{69CB9081-0307-8A49-D8DC-61441CFBFB48}"/>
              </a:ext>
            </a:extLst>
          </p:cNvPr>
          <p:cNvSpPr txBox="1"/>
          <p:nvPr/>
        </p:nvSpPr>
        <p:spPr>
          <a:xfrm>
            <a:off x="-1" y="1"/>
            <a:ext cx="6223001" cy="769441"/>
          </a:xfrm>
          <a:prstGeom prst="rect">
            <a:avLst/>
          </a:prstGeom>
          <a:noFill/>
        </p:spPr>
        <p:txBody>
          <a:bodyPr wrap="square" rtlCol="0">
            <a:spAutoFit/>
          </a:bodyPr>
          <a:lstStyle/>
          <a:p>
            <a:r>
              <a:rPr lang="en-CA" sz="4400" i="0" u="none" strike="noStrike" baseline="0" dirty="0">
                <a:solidFill>
                  <a:srgbClr val="FF00FF"/>
                </a:solidFill>
                <a:latin typeface="Comic Sans MS" panose="030F0702030302020204" pitchFamily="66" charset="0"/>
              </a:rPr>
              <a:t>User Experience Map</a:t>
            </a:r>
            <a:endParaRPr lang="en-CA" sz="4400" dirty="0">
              <a:solidFill>
                <a:srgbClr val="FF00FF"/>
              </a:solidFill>
              <a:latin typeface="Comic Sans MS" panose="030F0702030302020204" pitchFamily="66" charset="0"/>
            </a:endParaRPr>
          </a:p>
        </p:txBody>
      </p:sp>
      <p:pic>
        <p:nvPicPr>
          <p:cNvPr id="12" name="Picture 11">
            <a:extLst>
              <a:ext uri="{FF2B5EF4-FFF2-40B4-BE49-F238E27FC236}">
                <a16:creationId xmlns:a16="http://schemas.microsoft.com/office/drawing/2014/main" id="{E7FB5D16-2CA3-80B3-EED8-C5405EB1E10E}"/>
              </a:ext>
            </a:extLst>
          </p:cNvPr>
          <p:cNvPicPr>
            <a:picLocks noChangeAspect="1"/>
          </p:cNvPicPr>
          <p:nvPr/>
        </p:nvPicPr>
        <p:blipFill>
          <a:blip r:embed="rId3"/>
          <a:srcRect/>
          <a:stretch/>
        </p:blipFill>
        <p:spPr>
          <a:xfrm>
            <a:off x="3333752" y="769442"/>
            <a:ext cx="5740400" cy="4272535"/>
          </a:xfrm>
          <a:prstGeom prst="rect">
            <a:avLst/>
          </a:prstGeom>
          <a:ln>
            <a:solidFill>
              <a:schemeClr val="tx1"/>
            </a:solidFill>
          </a:ln>
        </p:spPr>
      </p:pic>
      <p:sp>
        <p:nvSpPr>
          <p:cNvPr id="2" name="TextBox 1">
            <a:extLst>
              <a:ext uri="{FF2B5EF4-FFF2-40B4-BE49-F238E27FC236}">
                <a16:creationId xmlns:a16="http://schemas.microsoft.com/office/drawing/2014/main" id="{65BBED1E-32D0-CA14-1095-7BF325D53C01}"/>
              </a:ext>
            </a:extLst>
          </p:cNvPr>
          <p:cNvSpPr txBox="1"/>
          <p:nvPr/>
        </p:nvSpPr>
        <p:spPr>
          <a:xfrm>
            <a:off x="238685" y="899832"/>
            <a:ext cx="2923615" cy="1569660"/>
          </a:xfrm>
          <a:prstGeom prst="rect">
            <a:avLst/>
          </a:prstGeom>
          <a:noFill/>
        </p:spPr>
        <p:txBody>
          <a:bodyPr wrap="square" rtlCol="0">
            <a:spAutoFit/>
          </a:bodyPr>
          <a:lstStyle/>
          <a:p>
            <a:r>
              <a:rPr lang="en-US" sz="1600" dirty="0">
                <a:latin typeface="Comic Sans MS" panose="030F0702030302020204" pitchFamily="66" charset="0"/>
                <a:cs typeface="Calibri" panose="020F0502020204030204" pitchFamily="34" charset="0"/>
              </a:rPr>
              <a:t>The high-fidelity user experience map shown here was created following the user-experience mapping process described on the following pages.</a:t>
            </a:r>
            <a:endParaRPr lang="en-CA" sz="1600" dirty="0">
              <a:latin typeface="Comic Sans MS" panose="030F0702030302020204" pitchFamily="66"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0" y="-11953"/>
            <a:ext cx="8991600" cy="6787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Mapping Process</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155E2B3-7E56-9CCB-A847-9E3063745E0D}"/>
              </a:ext>
            </a:extLst>
          </p:cNvPr>
          <p:cNvSpPr txBox="1"/>
          <p:nvPr/>
        </p:nvSpPr>
        <p:spPr>
          <a:xfrm>
            <a:off x="215901" y="1002090"/>
            <a:ext cx="3956049" cy="1815882"/>
          </a:xfrm>
          <a:prstGeom prst="rect">
            <a:avLst/>
          </a:prstGeom>
          <a:noFill/>
        </p:spPr>
        <p:txBody>
          <a:bodyPr wrap="square" rtlCol="0">
            <a:spAutoFit/>
          </a:bodyPr>
          <a:lstStyle/>
          <a:p>
            <a:pPr marL="342900" indent="-342900">
              <a:spcAft>
                <a:spcPts val="800"/>
              </a:spcAft>
              <a:buFont typeface="+mj-lt"/>
              <a:buAutoNum type="arabicPeriod"/>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After conducting user interviews, creating an affinity diagram and defining a problem statement, I made low-fidelity user map of the most common task to be performed by a user: </a:t>
            </a:r>
            <a:r>
              <a:rPr lang="en-US" sz="1600" b="1" dirty="0">
                <a:latin typeface="Comic Sans MS" panose="030F0702030302020204" pitchFamily="66" charset="0"/>
                <a:cs typeface="Calibri" panose="020F0502020204030204" pitchFamily="34" charset="0"/>
              </a:rPr>
              <a:t>searching for sellers and routes</a:t>
            </a:r>
            <a:r>
              <a:rPr lang="en-US" sz="1600" dirty="0">
                <a:latin typeface="Comic Sans MS" panose="030F0702030302020204" pitchFamily="66" charset="0"/>
                <a:cs typeface="Calibri" panose="020F0502020204030204" pitchFamily="34" charset="0"/>
              </a:rPr>
              <a:t>.</a:t>
            </a:r>
            <a:endParaRPr lang="en-US" sz="1600" kern="100" dirty="0">
              <a:latin typeface="Comic Sans MS" panose="030F0702030302020204" pitchFamily="66" charset="0"/>
              <a:ea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69E577F2-903F-82A4-F47D-E037F73CAC57}"/>
              </a:ext>
            </a:extLst>
          </p:cNvPr>
          <p:cNvPicPr>
            <a:picLocks noChangeAspect="1"/>
          </p:cNvPicPr>
          <p:nvPr/>
        </p:nvPicPr>
        <p:blipFill>
          <a:blip r:embed="rId3"/>
          <a:stretch>
            <a:fillRect/>
          </a:stretch>
        </p:blipFill>
        <p:spPr>
          <a:xfrm>
            <a:off x="4495800" y="1073606"/>
            <a:ext cx="4147448" cy="3110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0" y="-11953"/>
            <a:ext cx="9309100" cy="6787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Mapping Process</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155E2B3-7E56-9CCB-A847-9E3063745E0D}"/>
              </a:ext>
            </a:extLst>
          </p:cNvPr>
          <p:cNvSpPr txBox="1"/>
          <p:nvPr/>
        </p:nvSpPr>
        <p:spPr>
          <a:xfrm>
            <a:off x="163416" y="807050"/>
            <a:ext cx="6057899" cy="338554"/>
          </a:xfrm>
          <a:prstGeom prst="rect">
            <a:avLst/>
          </a:prstGeom>
          <a:noFill/>
        </p:spPr>
        <p:txBody>
          <a:bodyPr wrap="square" rtlCol="0">
            <a:spAutoFit/>
          </a:bodyPr>
          <a:lstStyle/>
          <a:p>
            <a:pPr marL="342900" indent="-342900">
              <a:spcAft>
                <a:spcPts val="800"/>
              </a:spcAft>
              <a:buFont typeface="+mj-lt"/>
              <a:buAutoNum type="arabicPeriod" startAt="2"/>
            </a:pPr>
            <a:r>
              <a:rPr lang="en-US" sz="1600" b="1" kern="100" dirty="0">
                <a:effectLst/>
                <a:latin typeface="Comic Sans MS" panose="030F0702030302020204" pitchFamily="66" charset="0"/>
                <a:ea typeface="Calibri" panose="020F0502020204030204" pitchFamily="34" charset="0"/>
                <a:cs typeface="Times New Roman" panose="02020603050405020304" pitchFamily="18" charset="0"/>
              </a:rPr>
              <a:t>I then made these low-fidelity sketches of the app.</a:t>
            </a:r>
            <a:endParaRPr lang="en-US" sz="1600" b="1" kern="100" dirty="0">
              <a:latin typeface="Comic Sans MS" panose="030F0702030302020204" pitchFamily="66" charset="0"/>
              <a:ea typeface="Calibri" panose="020F050202020403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00078D1C-70BB-013A-E086-1F17FACAFCB7}"/>
              </a:ext>
            </a:extLst>
          </p:cNvPr>
          <p:cNvGrpSpPr/>
          <p:nvPr/>
        </p:nvGrpSpPr>
        <p:grpSpPr>
          <a:xfrm>
            <a:off x="1128348" y="1300255"/>
            <a:ext cx="6444299" cy="3687120"/>
            <a:chOff x="178590" y="1116313"/>
            <a:chExt cx="5178730" cy="2844643"/>
          </a:xfrm>
        </p:grpSpPr>
        <p:pic>
          <p:nvPicPr>
            <p:cNvPr id="4" name="Picture 3">
              <a:extLst>
                <a:ext uri="{FF2B5EF4-FFF2-40B4-BE49-F238E27FC236}">
                  <a16:creationId xmlns:a16="http://schemas.microsoft.com/office/drawing/2014/main" id="{32044EC3-6C87-50A2-2B28-4523B84EE15C}"/>
                </a:ext>
              </a:extLst>
            </p:cNvPr>
            <p:cNvPicPr>
              <a:picLocks noChangeAspect="1"/>
            </p:cNvPicPr>
            <p:nvPr/>
          </p:nvPicPr>
          <p:blipFill>
            <a:blip r:embed="rId3"/>
            <a:stretch>
              <a:fillRect/>
            </a:stretch>
          </p:blipFill>
          <p:spPr>
            <a:xfrm>
              <a:off x="190115" y="1121450"/>
              <a:ext cx="711804" cy="1354418"/>
            </a:xfrm>
            <a:prstGeom prst="rect">
              <a:avLst/>
            </a:prstGeom>
          </p:spPr>
        </p:pic>
        <p:pic>
          <p:nvPicPr>
            <p:cNvPr id="5" name="Picture 4">
              <a:extLst>
                <a:ext uri="{FF2B5EF4-FFF2-40B4-BE49-F238E27FC236}">
                  <a16:creationId xmlns:a16="http://schemas.microsoft.com/office/drawing/2014/main" id="{0E39D176-BEB4-F618-FF87-B23AAEA97EC2}"/>
                </a:ext>
              </a:extLst>
            </p:cNvPr>
            <p:cNvPicPr>
              <a:picLocks noChangeAspect="1"/>
            </p:cNvPicPr>
            <p:nvPr/>
          </p:nvPicPr>
          <p:blipFill>
            <a:blip r:embed="rId4"/>
            <a:stretch>
              <a:fillRect/>
            </a:stretch>
          </p:blipFill>
          <p:spPr>
            <a:xfrm>
              <a:off x="1036885" y="1116313"/>
              <a:ext cx="800379" cy="1354418"/>
            </a:xfrm>
            <a:prstGeom prst="rect">
              <a:avLst/>
            </a:prstGeom>
          </p:spPr>
        </p:pic>
        <p:pic>
          <p:nvPicPr>
            <p:cNvPr id="6" name="Picture 5">
              <a:extLst>
                <a:ext uri="{FF2B5EF4-FFF2-40B4-BE49-F238E27FC236}">
                  <a16:creationId xmlns:a16="http://schemas.microsoft.com/office/drawing/2014/main" id="{4A377FDE-F075-A919-E5E8-27D455265E34}"/>
                </a:ext>
              </a:extLst>
            </p:cNvPr>
            <p:cNvPicPr>
              <a:picLocks noChangeAspect="1"/>
            </p:cNvPicPr>
            <p:nvPr/>
          </p:nvPicPr>
          <p:blipFill>
            <a:blip r:embed="rId5"/>
            <a:stretch>
              <a:fillRect/>
            </a:stretch>
          </p:blipFill>
          <p:spPr>
            <a:xfrm>
              <a:off x="1960209" y="1130543"/>
              <a:ext cx="762920" cy="1354418"/>
            </a:xfrm>
            <a:prstGeom prst="rect">
              <a:avLst/>
            </a:prstGeom>
          </p:spPr>
        </p:pic>
        <p:pic>
          <p:nvPicPr>
            <p:cNvPr id="7" name="Picture 6">
              <a:extLst>
                <a:ext uri="{FF2B5EF4-FFF2-40B4-BE49-F238E27FC236}">
                  <a16:creationId xmlns:a16="http://schemas.microsoft.com/office/drawing/2014/main" id="{9937394C-C759-2FD8-A78C-8438991DF8E0}"/>
                </a:ext>
              </a:extLst>
            </p:cNvPr>
            <p:cNvPicPr>
              <a:picLocks noChangeAspect="1"/>
            </p:cNvPicPr>
            <p:nvPr/>
          </p:nvPicPr>
          <p:blipFill>
            <a:blip r:embed="rId6"/>
            <a:stretch>
              <a:fillRect/>
            </a:stretch>
          </p:blipFill>
          <p:spPr>
            <a:xfrm>
              <a:off x="2863186" y="1137658"/>
              <a:ext cx="735077" cy="1354418"/>
            </a:xfrm>
            <a:prstGeom prst="rect">
              <a:avLst/>
            </a:prstGeom>
          </p:spPr>
        </p:pic>
        <p:pic>
          <p:nvPicPr>
            <p:cNvPr id="8" name="Picture 7">
              <a:extLst>
                <a:ext uri="{FF2B5EF4-FFF2-40B4-BE49-F238E27FC236}">
                  <a16:creationId xmlns:a16="http://schemas.microsoft.com/office/drawing/2014/main" id="{6CCD2683-FA30-70F3-3A31-663FB78DD17C}"/>
                </a:ext>
              </a:extLst>
            </p:cNvPr>
            <p:cNvPicPr>
              <a:picLocks noChangeAspect="1"/>
            </p:cNvPicPr>
            <p:nvPr/>
          </p:nvPicPr>
          <p:blipFill>
            <a:blip r:embed="rId7"/>
            <a:stretch>
              <a:fillRect/>
            </a:stretch>
          </p:blipFill>
          <p:spPr>
            <a:xfrm>
              <a:off x="3727202" y="1137658"/>
              <a:ext cx="739884" cy="1354418"/>
            </a:xfrm>
            <a:prstGeom prst="rect">
              <a:avLst/>
            </a:prstGeom>
          </p:spPr>
        </p:pic>
        <p:pic>
          <p:nvPicPr>
            <p:cNvPr id="9" name="Picture 8">
              <a:extLst>
                <a:ext uri="{FF2B5EF4-FFF2-40B4-BE49-F238E27FC236}">
                  <a16:creationId xmlns:a16="http://schemas.microsoft.com/office/drawing/2014/main" id="{7CC93217-975A-A0CC-D760-DF3B00A89889}"/>
                </a:ext>
              </a:extLst>
            </p:cNvPr>
            <p:cNvPicPr>
              <a:picLocks noChangeAspect="1"/>
            </p:cNvPicPr>
            <p:nvPr/>
          </p:nvPicPr>
          <p:blipFill>
            <a:blip r:embed="rId8"/>
            <a:stretch>
              <a:fillRect/>
            </a:stretch>
          </p:blipFill>
          <p:spPr>
            <a:xfrm>
              <a:off x="4572000" y="1139338"/>
              <a:ext cx="785320" cy="1354418"/>
            </a:xfrm>
            <a:prstGeom prst="rect">
              <a:avLst/>
            </a:prstGeom>
          </p:spPr>
        </p:pic>
        <p:pic>
          <p:nvPicPr>
            <p:cNvPr id="10" name="Picture 9">
              <a:extLst>
                <a:ext uri="{FF2B5EF4-FFF2-40B4-BE49-F238E27FC236}">
                  <a16:creationId xmlns:a16="http://schemas.microsoft.com/office/drawing/2014/main" id="{7FF4D9A0-FB13-B614-3EE7-A7CBB81A0F80}"/>
                </a:ext>
              </a:extLst>
            </p:cNvPr>
            <p:cNvPicPr>
              <a:picLocks noChangeAspect="1"/>
            </p:cNvPicPr>
            <p:nvPr/>
          </p:nvPicPr>
          <p:blipFill>
            <a:blip r:embed="rId9"/>
            <a:stretch>
              <a:fillRect/>
            </a:stretch>
          </p:blipFill>
          <p:spPr>
            <a:xfrm>
              <a:off x="178590" y="2571750"/>
              <a:ext cx="734853" cy="1294889"/>
            </a:xfrm>
            <a:prstGeom prst="rect">
              <a:avLst/>
            </a:prstGeom>
          </p:spPr>
        </p:pic>
        <p:pic>
          <p:nvPicPr>
            <p:cNvPr id="11" name="Picture 10">
              <a:extLst>
                <a:ext uri="{FF2B5EF4-FFF2-40B4-BE49-F238E27FC236}">
                  <a16:creationId xmlns:a16="http://schemas.microsoft.com/office/drawing/2014/main" id="{3BC3D23D-CF04-C56A-FC5F-2C7367CA35F1}"/>
                </a:ext>
              </a:extLst>
            </p:cNvPr>
            <p:cNvPicPr>
              <a:picLocks noChangeAspect="1"/>
            </p:cNvPicPr>
            <p:nvPr/>
          </p:nvPicPr>
          <p:blipFill>
            <a:blip r:embed="rId10"/>
            <a:stretch>
              <a:fillRect/>
            </a:stretch>
          </p:blipFill>
          <p:spPr>
            <a:xfrm>
              <a:off x="1032558" y="2565800"/>
              <a:ext cx="741515" cy="1366697"/>
            </a:xfrm>
            <a:prstGeom prst="rect">
              <a:avLst/>
            </a:prstGeom>
          </p:spPr>
        </p:pic>
        <p:pic>
          <p:nvPicPr>
            <p:cNvPr id="12" name="Picture 11">
              <a:extLst>
                <a:ext uri="{FF2B5EF4-FFF2-40B4-BE49-F238E27FC236}">
                  <a16:creationId xmlns:a16="http://schemas.microsoft.com/office/drawing/2014/main" id="{2C3D6F75-AAC4-03D7-E5D7-73EF59D74463}"/>
                </a:ext>
              </a:extLst>
            </p:cNvPr>
            <p:cNvPicPr>
              <a:picLocks noChangeAspect="1"/>
            </p:cNvPicPr>
            <p:nvPr/>
          </p:nvPicPr>
          <p:blipFill>
            <a:blip r:embed="rId11"/>
            <a:stretch>
              <a:fillRect/>
            </a:stretch>
          </p:blipFill>
          <p:spPr>
            <a:xfrm>
              <a:off x="1966369" y="2568103"/>
              <a:ext cx="756147" cy="1381144"/>
            </a:xfrm>
            <a:prstGeom prst="rect">
              <a:avLst/>
            </a:prstGeom>
          </p:spPr>
        </p:pic>
        <p:pic>
          <p:nvPicPr>
            <p:cNvPr id="13" name="Picture 12">
              <a:extLst>
                <a:ext uri="{FF2B5EF4-FFF2-40B4-BE49-F238E27FC236}">
                  <a16:creationId xmlns:a16="http://schemas.microsoft.com/office/drawing/2014/main" id="{FBB14AEC-DAF2-2E5C-6801-DEAEA2CC981D}"/>
                </a:ext>
              </a:extLst>
            </p:cNvPr>
            <p:cNvPicPr>
              <a:picLocks noChangeAspect="1"/>
            </p:cNvPicPr>
            <p:nvPr/>
          </p:nvPicPr>
          <p:blipFill>
            <a:blip r:embed="rId12"/>
            <a:stretch>
              <a:fillRect/>
            </a:stretch>
          </p:blipFill>
          <p:spPr>
            <a:xfrm>
              <a:off x="2869827" y="2606538"/>
              <a:ext cx="748356" cy="1354418"/>
            </a:xfrm>
            <a:prstGeom prst="rect">
              <a:avLst/>
            </a:prstGeom>
          </p:spPr>
        </p:pic>
        <p:pic>
          <p:nvPicPr>
            <p:cNvPr id="14" name="Picture 13">
              <a:extLst>
                <a:ext uri="{FF2B5EF4-FFF2-40B4-BE49-F238E27FC236}">
                  <a16:creationId xmlns:a16="http://schemas.microsoft.com/office/drawing/2014/main" id="{81B1F676-DBD9-49A8-243D-660CE146A71E}"/>
                </a:ext>
              </a:extLst>
            </p:cNvPr>
            <p:cNvPicPr>
              <a:picLocks noChangeAspect="1"/>
            </p:cNvPicPr>
            <p:nvPr/>
          </p:nvPicPr>
          <p:blipFill>
            <a:blip r:embed="rId13"/>
            <a:stretch>
              <a:fillRect/>
            </a:stretch>
          </p:blipFill>
          <p:spPr>
            <a:xfrm>
              <a:off x="3719513" y="2606538"/>
              <a:ext cx="755262" cy="1354418"/>
            </a:xfrm>
            <a:prstGeom prst="rect">
              <a:avLst/>
            </a:prstGeom>
          </p:spPr>
        </p:pic>
        <p:pic>
          <p:nvPicPr>
            <p:cNvPr id="15" name="Picture 14">
              <a:extLst>
                <a:ext uri="{FF2B5EF4-FFF2-40B4-BE49-F238E27FC236}">
                  <a16:creationId xmlns:a16="http://schemas.microsoft.com/office/drawing/2014/main" id="{872D5BB5-EFF8-FBE6-276E-8F98DC3FDA9B}"/>
                </a:ext>
              </a:extLst>
            </p:cNvPr>
            <p:cNvPicPr>
              <a:picLocks noChangeAspect="1"/>
            </p:cNvPicPr>
            <p:nvPr/>
          </p:nvPicPr>
          <p:blipFill>
            <a:blip r:embed="rId14"/>
            <a:stretch>
              <a:fillRect/>
            </a:stretch>
          </p:blipFill>
          <p:spPr>
            <a:xfrm>
              <a:off x="4601389" y="2594829"/>
              <a:ext cx="726542" cy="1354418"/>
            </a:xfrm>
            <a:prstGeom prst="rect">
              <a:avLst/>
            </a:prstGeom>
          </p:spPr>
        </p:pic>
      </p:grpSp>
    </p:spTree>
    <p:extLst>
      <p:ext uri="{BB962C8B-B14F-4D97-AF65-F5344CB8AC3E}">
        <p14:creationId xmlns:p14="http://schemas.microsoft.com/office/powerpoint/2010/main" val="38395154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5368</TotalTime>
  <Words>956</Words>
  <Application>Microsoft Office PowerPoint</Application>
  <PresentationFormat>On-screen Show (16:9)</PresentationFormat>
  <Paragraphs>71</Paragraphs>
  <Slides>18</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Comic Sans MS</vt:lpstr>
      <vt:lpstr>Arial</vt:lpstr>
      <vt:lpstr>Calibri</vt:lpstr>
      <vt:lpstr>Trebuchet MS</vt:lpstr>
      <vt:lpstr>Office Theme</vt:lpstr>
      <vt:lpstr>Acrobat Document</vt:lpstr>
      <vt:lpstr>OCAD CSDM-N151 Introduction to User Interface (UI) and User Experience (UX) Design Final Project</vt:lpstr>
      <vt:lpstr>The Problem</vt:lpstr>
      <vt:lpstr>The Solution</vt:lpstr>
      <vt:lpstr>The Concept</vt:lpstr>
      <vt:lpstr>Persona</vt:lpstr>
      <vt:lpstr>Research</vt:lpstr>
      <vt:lpstr>PowerPoint Presentation</vt:lpstr>
      <vt:lpstr>User Experience Mapping Process</vt:lpstr>
      <vt:lpstr>User Experience Mapping Process</vt:lpstr>
      <vt:lpstr>User Experience Mapping Process</vt:lpstr>
      <vt:lpstr>Most Important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 Template - Ken</dc:title>
  <dc:creator>Ken Pink</dc:creator>
  <cp:lastModifiedBy>Ken Pink</cp:lastModifiedBy>
  <cp:revision>127</cp:revision>
  <dcterms:modified xsi:type="dcterms:W3CDTF">2023-05-16T18:06:38Z</dcterms:modified>
</cp:coreProperties>
</file>